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8"/>
  </p:notesMasterIdLst>
  <p:sldIdLst>
    <p:sldId id="259" r:id="rId4"/>
    <p:sldId id="270" r:id="rId5"/>
    <p:sldId id="324" r:id="rId6"/>
    <p:sldId id="326" r:id="rId7"/>
    <p:sldId id="275" r:id="rId8"/>
    <p:sldId id="256" r:id="rId9"/>
    <p:sldId id="257" r:id="rId10"/>
    <p:sldId id="329" r:id="rId11"/>
    <p:sldId id="327" r:id="rId12"/>
    <p:sldId id="330" r:id="rId13"/>
    <p:sldId id="359" r:id="rId14"/>
    <p:sldId id="343" r:id="rId15"/>
    <p:sldId id="331" r:id="rId16"/>
    <p:sldId id="332" r:id="rId17"/>
    <p:sldId id="360" r:id="rId18"/>
    <p:sldId id="361" r:id="rId19"/>
    <p:sldId id="334" r:id="rId20"/>
    <p:sldId id="387" r:id="rId21"/>
    <p:sldId id="362" r:id="rId22"/>
    <p:sldId id="389" r:id="rId23"/>
    <p:sldId id="381" r:id="rId24"/>
    <p:sldId id="382" r:id="rId25"/>
    <p:sldId id="383" r:id="rId26"/>
    <p:sldId id="384" r:id="rId27"/>
    <p:sldId id="371" r:id="rId28"/>
    <p:sldId id="388" r:id="rId29"/>
    <p:sldId id="403" r:id="rId30"/>
    <p:sldId id="372" r:id="rId31"/>
    <p:sldId id="379" r:id="rId32"/>
    <p:sldId id="374" r:id="rId33"/>
    <p:sldId id="376" r:id="rId34"/>
    <p:sldId id="422" r:id="rId35"/>
    <p:sldId id="450" r:id="rId36"/>
    <p:sldId id="451" r:id="rId37"/>
    <p:sldId id="411" r:id="rId38"/>
    <p:sldId id="412" r:id="rId39"/>
    <p:sldId id="446" r:id="rId40"/>
    <p:sldId id="447" r:id="rId41"/>
    <p:sldId id="415" r:id="rId42"/>
    <p:sldId id="448" r:id="rId43"/>
    <p:sldId id="416" r:id="rId44"/>
    <p:sldId id="414" r:id="rId45"/>
    <p:sldId id="417" r:id="rId46"/>
    <p:sldId id="425" r:id="rId47"/>
    <p:sldId id="423" r:id="rId48"/>
    <p:sldId id="452" r:id="rId49"/>
    <p:sldId id="427" r:id="rId50"/>
    <p:sldId id="453" r:id="rId51"/>
    <p:sldId id="426" r:id="rId52"/>
    <p:sldId id="454" r:id="rId53"/>
    <p:sldId id="429" r:id="rId54"/>
    <p:sldId id="386" r:id="rId55"/>
    <p:sldId id="328" r:id="rId56"/>
    <p:sldId id="348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268992A-FBF2-4058-AE76-45C073E80AA5}">
          <p14:sldIdLst>
            <p14:sldId id="259"/>
            <p14:sldId id="270"/>
            <p14:sldId id="324"/>
            <p14:sldId id="326"/>
            <p14:sldId id="275"/>
            <p14:sldId id="256"/>
            <p14:sldId id="257"/>
            <p14:sldId id="329"/>
            <p14:sldId id="327"/>
            <p14:sldId id="330"/>
            <p14:sldId id="359"/>
            <p14:sldId id="343"/>
            <p14:sldId id="331"/>
            <p14:sldId id="332"/>
            <p14:sldId id="360"/>
            <p14:sldId id="361"/>
            <p14:sldId id="334"/>
            <p14:sldId id="387"/>
            <p14:sldId id="362"/>
            <p14:sldId id="389"/>
            <p14:sldId id="381"/>
            <p14:sldId id="382"/>
            <p14:sldId id="383"/>
            <p14:sldId id="384"/>
            <p14:sldId id="371"/>
            <p14:sldId id="388"/>
            <p14:sldId id="403"/>
            <p14:sldId id="372"/>
            <p14:sldId id="379"/>
            <p14:sldId id="374"/>
            <p14:sldId id="376"/>
            <p14:sldId id="422"/>
            <p14:sldId id="450"/>
            <p14:sldId id="451"/>
            <p14:sldId id="411"/>
            <p14:sldId id="412"/>
            <p14:sldId id="446"/>
            <p14:sldId id="447"/>
            <p14:sldId id="415"/>
            <p14:sldId id="448"/>
            <p14:sldId id="416"/>
            <p14:sldId id="414"/>
            <p14:sldId id="417"/>
            <p14:sldId id="425"/>
            <p14:sldId id="423"/>
            <p14:sldId id="452"/>
            <p14:sldId id="427"/>
            <p14:sldId id="453"/>
            <p14:sldId id="426"/>
            <p14:sldId id="454"/>
            <p14:sldId id="429"/>
            <p14:sldId id="386"/>
            <p14:sldId id="328"/>
            <p14:sldId id="34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C698"/>
    <a:srgbClr val="223F75"/>
    <a:srgbClr val="767171"/>
    <a:srgbClr val="172A4D"/>
    <a:srgbClr val="CDED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8" autoAdjust="0"/>
    <p:restoredTop sz="94660"/>
  </p:normalViewPr>
  <p:slideViewPr>
    <p:cSldViewPr snapToGrid="0">
      <p:cViewPr varScale="1">
        <p:scale>
          <a:sx n="86" d="100"/>
          <a:sy n="86" d="100"/>
        </p:scale>
        <p:origin x="494" y="-374"/>
      </p:cViewPr>
      <p:guideLst>
        <p:guide orient="horz" pos="219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1" Type="http://schemas.openxmlformats.org/officeDocument/2006/relationships/tableStyles" Target="tableStyles.xml"/><Relationship Id="rId60" Type="http://schemas.openxmlformats.org/officeDocument/2006/relationships/viewProps" Target="viewProps.xml"/><Relationship Id="rId6" Type="http://schemas.openxmlformats.org/officeDocument/2006/relationships/slide" Target="slides/slide3.xml"/><Relationship Id="rId59" Type="http://schemas.openxmlformats.org/officeDocument/2006/relationships/presProps" Target="presProps.xml"/><Relationship Id="rId58" Type="http://schemas.openxmlformats.org/officeDocument/2006/relationships/notesMaster" Target="notesMasters/notesMaster1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317226-B07E-4E92-890D-FD90AF6C5254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A79494-0D27-4699-BA9F-BF21CF0EA2F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E7B0-7D7D-4907-BCC5-BE9ABE2DEE91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F288B-1366-4BAC-BCBB-88C43A89504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E7B0-7D7D-4907-BCC5-BE9ABE2DEE91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F288B-1366-4BAC-BCBB-88C43A89504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8445500" y="1852613"/>
            <a:ext cx="2457450" cy="230346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IN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867275" y="1852613"/>
            <a:ext cx="2457450" cy="230346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IN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1289050" y="1852613"/>
            <a:ext cx="2457450" cy="230346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E7B0-7D7D-4907-BCC5-BE9ABE2DEE91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F288B-1366-4BAC-BCBB-88C43A89504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1901" y="2207360"/>
            <a:ext cx="8347873" cy="2036067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8620" y="5057853"/>
            <a:ext cx="10791153" cy="814427"/>
          </a:xfrm>
        </p:spPr>
        <p:txBody>
          <a:bodyPr>
            <a:normAutofit/>
          </a:bodyPr>
          <a:lstStyle>
            <a:lvl1pPr marL="0" indent="0" algn="r">
              <a:buNone/>
              <a:defRPr sz="3735" b="0" i="0">
                <a:solidFill>
                  <a:srgbClr val="0070C0"/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0" y="374900"/>
            <a:ext cx="10994760" cy="814427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1" y="1596540"/>
            <a:ext cx="10994760" cy="4682947"/>
          </a:xfrm>
        </p:spPr>
        <p:txBody>
          <a:bodyPr/>
          <a:lstStyle>
            <a:lvl1pPr algn="l">
              <a:defRPr sz="3735">
                <a:solidFill>
                  <a:srgbClr val="002060"/>
                </a:solidFill>
              </a:defRPr>
            </a:lvl1pPr>
            <a:lvl2pPr algn="l">
              <a:defRPr>
                <a:solidFill>
                  <a:srgbClr val="002060"/>
                </a:solidFill>
              </a:defRPr>
            </a:lvl2pPr>
            <a:lvl3pPr algn="l">
              <a:defRPr>
                <a:solidFill>
                  <a:srgbClr val="002060"/>
                </a:solidFill>
              </a:defRPr>
            </a:lvl3pPr>
            <a:lvl4pPr algn="l">
              <a:defRPr>
                <a:solidFill>
                  <a:srgbClr val="002060"/>
                </a:solidFill>
              </a:defRPr>
            </a:lvl4pPr>
            <a:lvl5pPr algn="l"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5508" y="578507"/>
            <a:ext cx="8347873" cy="763525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5508" y="1596541"/>
            <a:ext cx="8347873" cy="4477808"/>
          </a:xfrm>
        </p:spPr>
        <p:txBody>
          <a:bodyPr/>
          <a:lstStyle>
            <a:lvl1pPr>
              <a:defRPr sz="3735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5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0" y="374900"/>
            <a:ext cx="10994761" cy="814427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2207360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002060"/>
                </a:solidFill>
              </a:defRPr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3021787"/>
            <a:ext cx="5386917" cy="2850495"/>
          </a:xfrm>
        </p:spPr>
        <p:txBody>
          <a:bodyPr/>
          <a:lstStyle>
            <a:lvl1pPr algn="ctr">
              <a:defRPr sz="3200">
                <a:solidFill>
                  <a:srgbClr val="002060"/>
                </a:solidFill>
              </a:defRPr>
            </a:lvl1pPr>
            <a:lvl2pPr algn="ctr">
              <a:defRPr sz="2665">
                <a:solidFill>
                  <a:srgbClr val="002060"/>
                </a:solidFill>
              </a:defRPr>
            </a:lvl2pPr>
            <a:lvl3pPr algn="ctr">
              <a:defRPr sz="2400">
                <a:solidFill>
                  <a:srgbClr val="002060"/>
                </a:solidFill>
              </a:defRPr>
            </a:lvl3pPr>
            <a:lvl4pPr algn="ctr">
              <a:defRPr sz="2135">
                <a:solidFill>
                  <a:srgbClr val="002060"/>
                </a:solidFill>
              </a:defRPr>
            </a:lvl4pPr>
            <a:lvl5pPr algn="ctr">
              <a:defRPr sz="2135">
                <a:solidFill>
                  <a:srgbClr val="002060"/>
                </a:solidFill>
              </a:defRPr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2207360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rgbClr val="002060"/>
                </a:solidFill>
              </a:defRPr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3021787"/>
            <a:ext cx="5389033" cy="2850495"/>
          </a:xfrm>
        </p:spPr>
        <p:txBody>
          <a:bodyPr/>
          <a:lstStyle>
            <a:lvl1pPr algn="ctr">
              <a:defRPr sz="3200">
                <a:solidFill>
                  <a:srgbClr val="002060"/>
                </a:solidFill>
              </a:defRPr>
            </a:lvl1pPr>
            <a:lvl2pPr algn="ctr">
              <a:defRPr sz="2665">
                <a:solidFill>
                  <a:srgbClr val="002060"/>
                </a:solidFill>
              </a:defRPr>
            </a:lvl2pPr>
            <a:lvl3pPr algn="ctr">
              <a:defRPr sz="2400">
                <a:solidFill>
                  <a:srgbClr val="002060"/>
                </a:solidFill>
              </a:defRPr>
            </a:lvl3pPr>
            <a:lvl4pPr algn="ctr">
              <a:defRPr sz="2135">
                <a:solidFill>
                  <a:srgbClr val="002060"/>
                </a:solidFill>
              </a:defRPr>
            </a:lvl4pPr>
            <a:lvl5pPr algn="ctr">
              <a:defRPr sz="2135">
                <a:solidFill>
                  <a:srgbClr val="002060"/>
                </a:solidFill>
              </a:defRPr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E7B0-7D7D-4907-BCC5-BE9ABE2DEE91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F288B-1366-4BAC-BCBB-88C43A89504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</a:fld>
            <a:endParaRPr lang="en-US"/>
          </a:p>
        </p:txBody>
      </p:sp>
      <p:pic>
        <p:nvPicPr>
          <p:cNvPr id="7" name="Picture 6" descr="E:\websites\free-power-point-templates\2012\logos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4408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E7B0-7D7D-4907-BCC5-BE9ABE2DEE91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F288B-1366-4BAC-BCBB-88C43A89504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E7B0-7D7D-4907-BCC5-BE9ABE2DEE91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F288B-1366-4BAC-BCBB-88C43A89504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627688" y="915988"/>
            <a:ext cx="1120775" cy="10620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IN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627379" y="2239421"/>
            <a:ext cx="1120775" cy="10620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IN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5627379" y="3581184"/>
            <a:ext cx="1120775" cy="10620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IN"/>
          </a:p>
        </p:txBody>
      </p:sp>
      <p:sp>
        <p:nvSpPr>
          <p:cNvPr id="14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5627379" y="4873496"/>
            <a:ext cx="1120775" cy="106203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E7B0-7D7D-4907-BCC5-BE9ABE2DEE91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F288B-1366-4BAC-BCBB-88C43A89504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2755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E7B0-7D7D-4907-BCC5-BE9ABE2DEE91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F288B-1366-4BAC-BCBB-88C43A89504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13263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E7B0-7D7D-4907-BCC5-BE9ABE2DEE91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F288B-1366-4BAC-BCBB-88C43A89504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7397750" y="1336675"/>
            <a:ext cx="4513263" cy="41846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E7B0-7D7D-4907-BCC5-BE9ABE2DEE91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F288B-1366-4BAC-BCBB-88C43A89504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7169150" y="1382713"/>
            <a:ext cx="4478338" cy="547528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E7B0-7D7D-4907-BCC5-BE9ABE2DEE91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F288B-1366-4BAC-BCBB-88C43A895046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13" Type="http://schemas.openxmlformats.org/officeDocument/2006/relationships/image" Target="../media/image4.jpeg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CE7B0-7D7D-4907-BCC5-BE9ABE2DEE91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EF288B-1366-4BAC-BCBB-88C43A895046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223F75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-12200" y="6951663"/>
            <a:ext cx="1118616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5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  <a:endParaRPr lang="en-US" sz="1865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865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  <a:endParaRPr lang="en-US" sz="1865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12192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5.png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6.png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7.png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12.png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3.png"/><Relationship Id="rId1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4.png"/><Relationship Id="rId1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12.png"/><Relationship Id="rId1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2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0.png"/><Relationship Id="rId1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31.png"/><Relationship Id="rId1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4605"/>
            <a:ext cx="7056518" cy="6869585"/>
          </a:xfrm>
          <a:custGeom>
            <a:avLst/>
            <a:gdLst>
              <a:gd name="connsiteX0" fmla="*/ 0 w 1413472"/>
              <a:gd name="connsiteY0" fmla="*/ 0 h 6858010"/>
              <a:gd name="connsiteX1" fmla="*/ 1413472 w 1413472"/>
              <a:gd name="connsiteY1" fmla="*/ 0 h 6858010"/>
              <a:gd name="connsiteX2" fmla="*/ 1413472 w 1413472"/>
              <a:gd name="connsiteY2" fmla="*/ 6858010 h 6858010"/>
              <a:gd name="connsiteX3" fmla="*/ 0 w 1413472"/>
              <a:gd name="connsiteY3" fmla="*/ 6858010 h 6858010"/>
              <a:gd name="connsiteX4" fmla="*/ 0 w 1413472"/>
              <a:gd name="connsiteY4" fmla="*/ 0 h 6858010"/>
              <a:gd name="connsiteX0-1" fmla="*/ 0 w 4897452"/>
              <a:gd name="connsiteY0-2" fmla="*/ 0 h 6869585"/>
              <a:gd name="connsiteX1-3" fmla="*/ 1413472 w 4897452"/>
              <a:gd name="connsiteY1-4" fmla="*/ 0 h 6869585"/>
              <a:gd name="connsiteX2-5" fmla="*/ 4897452 w 4897452"/>
              <a:gd name="connsiteY2-6" fmla="*/ 6869585 h 6869585"/>
              <a:gd name="connsiteX3-7" fmla="*/ 0 w 4897452"/>
              <a:gd name="connsiteY3-8" fmla="*/ 6858010 h 6869585"/>
              <a:gd name="connsiteX4-9" fmla="*/ 0 w 4897452"/>
              <a:gd name="connsiteY4-10" fmla="*/ 0 h 686958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897452" h="6869585">
                <a:moveTo>
                  <a:pt x="0" y="0"/>
                </a:moveTo>
                <a:lnTo>
                  <a:pt x="1413472" y="0"/>
                </a:lnTo>
                <a:lnTo>
                  <a:pt x="4897452" y="6869585"/>
                </a:lnTo>
                <a:lnTo>
                  <a:pt x="0" y="68580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4185188" y="-10"/>
            <a:ext cx="8051200" cy="6858010"/>
          </a:xfrm>
          <a:custGeom>
            <a:avLst/>
            <a:gdLst>
              <a:gd name="connsiteX0" fmla="*/ 0 w 7358743"/>
              <a:gd name="connsiteY0" fmla="*/ 0 h 6858010"/>
              <a:gd name="connsiteX1" fmla="*/ 7358743 w 7358743"/>
              <a:gd name="connsiteY1" fmla="*/ 0 h 6858010"/>
              <a:gd name="connsiteX2" fmla="*/ 7358743 w 7358743"/>
              <a:gd name="connsiteY2" fmla="*/ 6858010 h 6858010"/>
              <a:gd name="connsiteX3" fmla="*/ 0 w 7358743"/>
              <a:gd name="connsiteY3" fmla="*/ 6858010 h 6858010"/>
              <a:gd name="connsiteX4" fmla="*/ 0 w 7358743"/>
              <a:gd name="connsiteY4" fmla="*/ 0 h 6858010"/>
              <a:gd name="connsiteX0-1" fmla="*/ 0 w 8006812"/>
              <a:gd name="connsiteY0-2" fmla="*/ 0 h 6858010"/>
              <a:gd name="connsiteX1-3" fmla="*/ 8006812 w 8006812"/>
              <a:gd name="connsiteY1-4" fmla="*/ 0 h 6858010"/>
              <a:gd name="connsiteX2-5" fmla="*/ 8006812 w 8006812"/>
              <a:gd name="connsiteY2-6" fmla="*/ 6858010 h 6858010"/>
              <a:gd name="connsiteX3-7" fmla="*/ 648069 w 8006812"/>
              <a:gd name="connsiteY3-8" fmla="*/ 6858010 h 6858010"/>
              <a:gd name="connsiteX4-9" fmla="*/ 0 w 8006812"/>
              <a:gd name="connsiteY4-10" fmla="*/ 0 h 6858010"/>
              <a:gd name="connsiteX0-11" fmla="*/ 0 w 8006812"/>
              <a:gd name="connsiteY0-12" fmla="*/ 0 h 6858010"/>
              <a:gd name="connsiteX1-13" fmla="*/ 6701794 w 8006812"/>
              <a:gd name="connsiteY1-14" fmla="*/ 639193 h 6858010"/>
              <a:gd name="connsiteX2-15" fmla="*/ 8006812 w 8006812"/>
              <a:gd name="connsiteY2-16" fmla="*/ 6858010 h 6858010"/>
              <a:gd name="connsiteX3-17" fmla="*/ 648069 w 8006812"/>
              <a:gd name="connsiteY3-18" fmla="*/ 6858010 h 6858010"/>
              <a:gd name="connsiteX4-19" fmla="*/ 0 w 8006812"/>
              <a:gd name="connsiteY4-20" fmla="*/ 0 h 6858010"/>
              <a:gd name="connsiteX0-21" fmla="*/ 0 w 8006812"/>
              <a:gd name="connsiteY0-22" fmla="*/ 0 h 6858010"/>
              <a:gd name="connsiteX1-23" fmla="*/ 5636473 w 8006812"/>
              <a:gd name="connsiteY1-24" fmla="*/ 1988598 h 6858010"/>
              <a:gd name="connsiteX2-25" fmla="*/ 8006812 w 8006812"/>
              <a:gd name="connsiteY2-26" fmla="*/ 6858010 h 6858010"/>
              <a:gd name="connsiteX3-27" fmla="*/ 648069 w 8006812"/>
              <a:gd name="connsiteY3-28" fmla="*/ 6858010 h 6858010"/>
              <a:gd name="connsiteX4-29" fmla="*/ 0 w 8006812"/>
              <a:gd name="connsiteY4-30" fmla="*/ 0 h 6858010"/>
              <a:gd name="connsiteX0-31" fmla="*/ 0 w 8006812"/>
              <a:gd name="connsiteY0-32" fmla="*/ 0 h 6858010"/>
              <a:gd name="connsiteX1-33" fmla="*/ 4926260 w 8006812"/>
              <a:gd name="connsiteY1-34" fmla="*/ 8878 h 6858010"/>
              <a:gd name="connsiteX2-35" fmla="*/ 8006812 w 8006812"/>
              <a:gd name="connsiteY2-36" fmla="*/ 6858010 h 6858010"/>
              <a:gd name="connsiteX3-37" fmla="*/ 648069 w 8006812"/>
              <a:gd name="connsiteY3-38" fmla="*/ 6858010 h 6858010"/>
              <a:gd name="connsiteX4-39" fmla="*/ 0 w 8006812"/>
              <a:gd name="connsiteY4-40" fmla="*/ 0 h 6858010"/>
              <a:gd name="connsiteX0-41" fmla="*/ 0 w 8051200"/>
              <a:gd name="connsiteY0-42" fmla="*/ 0 h 6858010"/>
              <a:gd name="connsiteX1-43" fmla="*/ 4926260 w 8051200"/>
              <a:gd name="connsiteY1-44" fmla="*/ 8878 h 6858010"/>
              <a:gd name="connsiteX2-45" fmla="*/ 8051200 w 8051200"/>
              <a:gd name="connsiteY2-46" fmla="*/ 4532060 h 6858010"/>
              <a:gd name="connsiteX3-47" fmla="*/ 648069 w 8051200"/>
              <a:gd name="connsiteY3-48" fmla="*/ 6858010 h 6858010"/>
              <a:gd name="connsiteX4-49" fmla="*/ 0 w 8051200"/>
              <a:gd name="connsiteY4-50" fmla="*/ 0 h 68580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051200" h="6858010">
                <a:moveTo>
                  <a:pt x="0" y="0"/>
                </a:moveTo>
                <a:lnTo>
                  <a:pt x="4926260" y="8878"/>
                </a:lnTo>
                <a:lnTo>
                  <a:pt x="8051200" y="4532060"/>
                </a:lnTo>
                <a:lnTo>
                  <a:pt x="648069" y="685801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5092824" y="2012021"/>
            <a:ext cx="68756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 err="1">
                <a:solidFill>
                  <a:schemeClr val="bg1"/>
                </a:solidFill>
                <a:latin typeface="Arial Black" panose="020B0A04020102020204" pitchFamily="34" charset="0"/>
              </a:rPr>
              <a:t>ExcelR</a:t>
            </a:r>
            <a:r>
              <a:rPr lang="en-IN" sz="4400" dirty="0">
                <a:solidFill>
                  <a:schemeClr val="bg1"/>
                </a:solidFill>
                <a:latin typeface="Arial Black" panose="020B0A04020102020204" pitchFamily="34" charset="0"/>
              </a:rPr>
              <a:t> Conversational AI</a:t>
            </a:r>
            <a:endParaRPr lang="en-IN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en-IN" sz="4400" dirty="0">
                <a:solidFill>
                  <a:schemeClr val="bg1"/>
                </a:solidFill>
                <a:latin typeface="Arial Black" panose="020B0A04020102020204" pitchFamily="34" charset="0"/>
              </a:rPr>
              <a:t>Analysis</a:t>
            </a:r>
            <a:endParaRPr lang="en-IN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 rot="19570815">
            <a:off x="5058672" y="563947"/>
            <a:ext cx="1467372" cy="1467372"/>
            <a:chOff x="2438642" y="98672"/>
            <a:chExt cx="1919140" cy="1919140"/>
          </a:xfrm>
        </p:grpSpPr>
        <p:sp>
          <p:nvSpPr>
            <p:cNvPr id="15" name="Freeform: Shape 14"/>
            <p:cNvSpPr/>
            <p:nvPr/>
          </p:nvSpPr>
          <p:spPr>
            <a:xfrm>
              <a:off x="2438642" y="98672"/>
              <a:ext cx="959570" cy="1919140"/>
            </a:xfrm>
            <a:custGeom>
              <a:avLst/>
              <a:gdLst>
                <a:gd name="connsiteX0" fmla="*/ 2200292 w 2200292"/>
                <a:gd name="connsiteY0" fmla="*/ 876005 h 4400584"/>
                <a:gd name="connsiteX1" fmla="*/ 2200292 w 2200292"/>
                <a:gd name="connsiteY1" fmla="*/ 3524579 h 4400584"/>
                <a:gd name="connsiteX2" fmla="*/ 2085720 w 2200292"/>
                <a:gd name="connsiteY2" fmla="*/ 3518794 h 4400584"/>
                <a:gd name="connsiteX3" fmla="*/ 895885 w 2200292"/>
                <a:gd name="connsiteY3" fmla="*/ 2200292 h 4400584"/>
                <a:gd name="connsiteX4" fmla="*/ 2085720 w 2200292"/>
                <a:gd name="connsiteY4" fmla="*/ 881791 h 4400584"/>
                <a:gd name="connsiteX5" fmla="*/ 2200292 w 2200292"/>
                <a:gd name="connsiteY5" fmla="*/ 0 h 4400584"/>
                <a:gd name="connsiteX6" fmla="*/ 2200292 w 2200292"/>
                <a:gd name="connsiteY6" fmla="*/ 645818 h 4400584"/>
                <a:gd name="connsiteX7" fmla="*/ 2062185 w 2200292"/>
                <a:gd name="connsiteY7" fmla="*/ 652792 h 4400584"/>
                <a:gd name="connsiteX8" fmla="*/ 665698 w 2200292"/>
                <a:gd name="connsiteY8" fmla="*/ 2200292 h 4400584"/>
                <a:gd name="connsiteX9" fmla="*/ 2062185 w 2200292"/>
                <a:gd name="connsiteY9" fmla="*/ 3747792 h 4400584"/>
                <a:gd name="connsiteX10" fmla="*/ 2200292 w 2200292"/>
                <a:gd name="connsiteY10" fmla="*/ 3754766 h 4400584"/>
                <a:gd name="connsiteX11" fmla="*/ 2200292 w 2200292"/>
                <a:gd name="connsiteY11" fmla="*/ 4400584 h 4400584"/>
                <a:gd name="connsiteX12" fmla="*/ 0 w 2200292"/>
                <a:gd name="connsiteY12" fmla="*/ 2200292 h 4400584"/>
                <a:gd name="connsiteX13" fmla="*/ 2200292 w 2200292"/>
                <a:gd name="connsiteY13" fmla="*/ 0 h 4400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0292" h="4400584">
                  <a:moveTo>
                    <a:pt x="2200292" y="876005"/>
                  </a:moveTo>
                  <a:lnTo>
                    <a:pt x="2200292" y="3524579"/>
                  </a:lnTo>
                  <a:lnTo>
                    <a:pt x="2085720" y="3518794"/>
                  </a:lnTo>
                  <a:cubicBezTo>
                    <a:pt x="1417408" y="3450923"/>
                    <a:pt x="895885" y="2886511"/>
                    <a:pt x="895885" y="2200292"/>
                  </a:cubicBezTo>
                  <a:cubicBezTo>
                    <a:pt x="895885" y="1514073"/>
                    <a:pt x="1417408" y="949662"/>
                    <a:pt x="2085720" y="881791"/>
                  </a:cubicBezTo>
                  <a:close/>
                  <a:moveTo>
                    <a:pt x="2200292" y="0"/>
                  </a:moveTo>
                  <a:lnTo>
                    <a:pt x="2200292" y="645818"/>
                  </a:lnTo>
                  <a:lnTo>
                    <a:pt x="2062185" y="652792"/>
                  </a:lnTo>
                  <a:cubicBezTo>
                    <a:pt x="1277799" y="732451"/>
                    <a:pt x="665698" y="1394890"/>
                    <a:pt x="665698" y="2200292"/>
                  </a:cubicBezTo>
                  <a:cubicBezTo>
                    <a:pt x="665698" y="3005695"/>
                    <a:pt x="1277799" y="3668133"/>
                    <a:pt x="2062185" y="3747792"/>
                  </a:cubicBezTo>
                  <a:lnTo>
                    <a:pt x="2200292" y="3754766"/>
                  </a:lnTo>
                  <a:lnTo>
                    <a:pt x="2200292" y="4400584"/>
                  </a:lnTo>
                  <a:cubicBezTo>
                    <a:pt x="985105" y="4400584"/>
                    <a:pt x="0" y="3415479"/>
                    <a:pt x="0" y="2200292"/>
                  </a:cubicBezTo>
                  <a:cubicBezTo>
                    <a:pt x="0" y="985105"/>
                    <a:pt x="985105" y="0"/>
                    <a:pt x="2200292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6" name="Freeform: Shape 15"/>
            <p:cNvSpPr/>
            <p:nvPr/>
          </p:nvSpPr>
          <p:spPr>
            <a:xfrm rot="10800000">
              <a:off x="3398212" y="98672"/>
              <a:ext cx="959570" cy="1919140"/>
            </a:xfrm>
            <a:custGeom>
              <a:avLst/>
              <a:gdLst>
                <a:gd name="connsiteX0" fmla="*/ 1727479 w 1727479"/>
                <a:gd name="connsiteY0" fmla="*/ 0 h 3454958"/>
                <a:gd name="connsiteX1" fmla="*/ 1727479 w 1727479"/>
                <a:gd name="connsiteY1" fmla="*/ 3454958 h 3454958"/>
                <a:gd name="connsiteX2" fmla="*/ 0 w 1727479"/>
                <a:gd name="connsiteY2" fmla="*/ 1727479 h 3454958"/>
                <a:gd name="connsiteX3" fmla="*/ 1727479 w 1727479"/>
                <a:gd name="connsiteY3" fmla="*/ 0 h 345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479" h="3454958">
                  <a:moveTo>
                    <a:pt x="1727479" y="0"/>
                  </a:moveTo>
                  <a:lnTo>
                    <a:pt x="1727479" y="3454958"/>
                  </a:lnTo>
                  <a:cubicBezTo>
                    <a:pt x="773419" y="3454958"/>
                    <a:pt x="0" y="2681539"/>
                    <a:pt x="0" y="1727479"/>
                  </a:cubicBezTo>
                  <a:cubicBezTo>
                    <a:pt x="0" y="773419"/>
                    <a:pt x="773419" y="0"/>
                    <a:pt x="1727479" y="0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05237" y="0"/>
            <a:ext cx="1872937" cy="6417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6341" y="3734289"/>
            <a:ext cx="2397607" cy="2941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/>
              <a:t>Team - 4</a:t>
            </a:r>
            <a:endParaRPr lang="en-IN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bg2">
                    <a:lumMod val="25000"/>
                  </a:schemeClr>
                </a:solidFill>
              </a:rPr>
              <a:t>Niranjan </a:t>
            </a:r>
            <a:r>
              <a:rPr lang="en-IN" b="1" dirty="0" err="1">
                <a:solidFill>
                  <a:schemeClr val="bg2">
                    <a:lumMod val="25000"/>
                  </a:schemeClr>
                </a:solidFill>
              </a:rPr>
              <a:t>Sapkal</a:t>
            </a:r>
            <a:endParaRPr lang="en-IN" b="1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 err="1">
                <a:solidFill>
                  <a:schemeClr val="bg2">
                    <a:lumMod val="25000"/>
                  </a:schemeClr>
                </a:solidFill>
              </a:rPr>
              <a:t>Nilay</a:t>
            </a:r>
            <a:r>
              <a:rPr lang="en-IN" b="1" dirty="0">
                <a:solidFill>
                  <a:schemeClr val="bg2">
                    <a:lumMod val="25000"/>
                  </a:schemeClr>
                </a:solidFill>
              </a:rPr>
              <a:t> Ranade</a:t>
            </a:r>
            <a:endParaRPr lang="en-IN" b="1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bg2">
                    <a:lumMod val="25000"/>
                  </a:schemeClr>
                </a:solidFill>
              </a:rPr>
              <a:t>Neha Goyal</a:t>
            </a:r>
            <a:endParaRPr lang="en-IN" b="1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bg2">
                    <a:lumMod val="25000"/>
                  </a:schemeClr>
                </a:solidFill>
              </a:rPr>
              <a:t>Chetan </a:t>
            </a:r>
            <a:r>
              <a:rPr lang="en-IN" b="1" dirty="0" err="1">
                <a:solidFill>
                  <a:schemeClr val="bg2">
                    <a:lumMod val="25000"/>
                  </a:schemeClr>
                </a:solidFill>
              </a:rPr>
              <a:t>Yewale</a:t>
            </a:r>
            <a:endParaRPr lang="en-IN" b="1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bg2">
                    <a:lumMod val="25000"/>
                  </a:schemeClr>
                </a:solidFill>
              </a:rPr>
              <a:t>Rohan Gudekar</a:t>
            </a:r>
            <a:endParaRPr lang="en-IN" b="1" dirty="0">
              <a:solidFill>
                <a:schemeClr val="bg2">
                  <a:lumMod val="25000"/>
                </a:schemeClr>
              </a:solidFill>
            </a:endParaRPr>
          </a:p>
          <a:p>
            <a:endParaRPr lang="en-IN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IN" b="1" dirty="0">
                <a:solidFill>
                  <a:schemeClr val="bg1"/>
                </a:solidFill>
              </a:rPr>
              <a:t>Mentors</a:t>
            </a:r>
            <a:endParaRPr lang="en-IN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bg2">
                    <a:lumMod val="25000"/>
                  </a:schemeClr>
                </a:solidFill>
              </a:rPr>
              <a:t>Sri Vinod</a:t>
            </a:r>
            <a:endParaRPr lang="en-IN" b="1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>
                <a:solidFill>
                  <a:schemeClr val="bg2">
                    <a:lumMod val="25000"/>
                  </a:schemeClr>
                </a:solidFill>
              </a:rPr>
              <a:t>Byom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648918" y="2269060"/>
            <a:ext cx="6434225" cy="2036067"/>
          </a:xfrm>
        </p:spPr>
        <p:txBody>
          <a:bodyPr>
            <a:normAutofit/>
          </a:bodyPr>
          <a:lstStyle/>
          <a:p>
            <a:pPr algn="l"/>
            <a:r>
              <a:rPr lang="en-IN" sz="4000" dirty="0"/>
              <a:t>Exploratory Data Analysis- </a:t>
            </a:r>
            <a:br>
              <a:rPr lang="en-IN" sz="4000" dirty="0"/>
            </a:br>
            <a:r>
              <a:rPr lang="en-IN" sz="4000" dirty="0"/>
              <a:t>Structured Data</a:t>
            </a:r>
            <a:endParaRPr lang="en-US" sz="4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Global Visitors of </a:t>
            </a:r>
            <a:r>
              <a:rPr lang="en-US" sz="2800" dirty="0" err="1"/>
              <a:t>ExcelR</a:t>
            </a:r>
            <a:r>
              <a:rPr lang="en-US" sz="2800" dirty="0"/>
              <a:t> Solutions </a:t>
            </a:r>
            <a:r>
              <a:rPr lang="en-US" sz="1400" dirty="0"/>
              <a:t>(Heat Map)</a:t>
            </a:r>
            <a:endParaRPr lang="en-IN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l="1834" t="4814" r="2000" b="8074"/>
          <a:stretch>
            <a:fillRect/>
          </a:stretch>
        </p:blipFill>
        <p:spPr>
          <a:xfrm>
            <a:off x="0" y="1332536"/>
            <a:ext cx="12192000" cy="5525464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0030968" y="4300301"/>
            <a:ext cx="2161032" cy="268651"/>
          </a:xfrm>
          <a:prstGeom prst="roundRect">
            <a:avLst/>
          </a:prstGeom>
          <a:solidFill>
            <a:srgbClr val="1CB9F2"/>
          </a:solidFill>
          <a:ln w="12700" cap="flat" cmpd="sng" algn="ctr">
            <a:solidFill>
              <a:srgbClr val="1CB9F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ctr"/>
            <a:r>
              <a:rPr lang="en-US" sz="1200" kern="0" dirty="0">
                <a:solidFill>
                  <a:prstClr val="white"/>
                </a:solidFill>
                <a:cs typeface="Arial" panose="020B0604020202020204" pitchFamily="34" charset="0"/>
              </a:rPr>
              <a:t>Top 10 Countries by # Visitors</a:t>
            </a:r>
            <a:endParaRPr lang="en-US" sz="1200" kern="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5539232" y="5618480"/>
            <a:ext cx="375920" cy="38608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  <a:endParaRPr lang="en-IN" sz="1200" dirty="0"/>
          </a:p>
        </p:txBody>
      </p:sp>
      <p:sp>
        <p:nvSpPr>
          <p:cNvPr id="10" name="Rounded Rectangle 9"/>
          <p:cNvSpPr/>
          <p:nvPr/>
        </p:nvSpPr>
        <p:spPr>
          <a:xfrm>
            <a:off x="5915153" y="5618480"/>
            <a:ext cx="1333499" cy="386080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defRPr/>
            </a:pPr>
            <a:r>
              <a:rPr lang="en-US" sz="1200" kern="0" dirty="0">
                <a:solidFill>
                  <a:schemeClr val="tx1"/>
                </a:solidFill>
                <a:cs typeface="Arial" panose="020B0604020202020204" pitchFamily="34" charset="0"/>
              </a:rPr>
              <a:t>Global Visitors</a:t>
            </a:r>
            <a:endParaRPr lang="en-US" sz="1200" kern="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561335" y="6360160"/>
            <a:ext cx="375920" cy="38608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  <a:endParaRPr lang="en-IN" sz="1200" dirty="0"/>
          </a:p>
        </p:txBody>
      </p:sp>
      <p:sp>
        <p:nvSpPr>
          <p:cNvPr id="12" name="Rounded Rectangle 11"/>
          <p:cNvSpPr/>
          <p:nvPr/>
        </p:nvSpPr>
        <p:spPr>
          <a:xfrm>
            <a:off x="4952495" y="6360160"/>
            <a:ext cx="1328418" cy="386080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defRPr/>
            </a:pPr>
            <a:r>
              <a:rPr lang="en-US" sz="1200" kern="0" dirty="0">
                <a:solidFill>
                  <a:schemeClr val="tx1"/>
                </a:solidFill>
                <a:cs typeface="Arial" panose="020B0604020202020204" pitchFamily="34" charset="0"/>
              </a:rPr>
              <a:t>India Visitors</a:t>
            </a:r>
            <a:endParaRPr lang="en-US" sz="1200" kern="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6516625" y="6360160"/>
            <a:ext cx="375920" cy="38608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  <a:endParaRPr lang="en-IN" sz="1200" dirty="0"/>
          </a:p>
        </p:txBody>
      </p:sp>
      <p:sp>
        <p:nvSpPr>
          <p:cNvPr id="14" name="Rounded Rectangle 13"/>
          <p:cNvSpPr/>
          <p:nvPr/>
        </p:nvSpPr>
        <p:spPr>
          <a:xfrm>
            <a:off x="6892546" y="6360160"/>
            <a:ext cx="1328418" cy="386080"/>
          </a:xfrm>
          <a:prstGeom prst="roundRect">
            <a:avLst>
              <a:gd name="adj" fmla="val 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defRPr/>
            </a:pPr>
            <a:r>
              <a:rPr lang="en-US" sz="1200" kern="0" dirty="0" err="1">
                <a:solidFill>
                  <a:schemeClr val="tx1"/>
                </a:solidFill>
                <a:cs typeface="Arial" panose="020B0604020202020204" pitchFamily="34" charset="0"/>
              </a:rPr>
              <a:t>RoW</a:t>
            </a:r>
            <a:r>
              <a:rPr lang="en-US" sz="1200" kern="0" dirty="0">
                <a:solidFill>
                  <a:schemeClr val="tx1"/>
                </a:solidFill>
                <a:cs typeface="Arial" panose="020B0604020202020204" pitchFamily="34" charset="0"/>
              </a:rPr>
              <a:t> Visitors</a:t>
            </a:r>
            <a:endParaRPr lang="en-US" sz="1200" kern="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6" name="Elbow Connector 15"/>
          <p:cNvCxnSpPr>
            <a:stCxn id="10" idx="2"/>
            <a:endCxn id="12" idx="0"/>
          </p:cNvCxnSpPr>
          <p:nvPr/>
        </p:nvCxnSpPr>
        <p:spPr>
          <a:xfrm rot="5400000">
            <a:off x="5921504" y="5699761"/>
            <a:ext cx="355600" cy="9651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10" idx="2"/>
            <a:endCxn id="14" idx="0"/>
          </p:cNvCxnSpPr>
          <p:nvPr/>
        </p:nvCxnSpPr>
        <p:spPr>
          <a:xfrm rot="16200000" flipH="1">
            <a:off x="6891529" y="5694934"/>
            <a:ext cx="355600" cy="9748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968" y="4669500"/>
            <a:ext cx="2158408" cy="2188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5421" y="0"/>
            <a:ext cx="9366580" cy="148336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Global </a:t>
            </a:r>
            <a:r>
              <a:rPr lang="en-US" sz="3600" b="1" dirty="0" err="1"/>
              <a:t>ExcelR</a:t>
            </a:r>
            <a:r>
              <a:rPr lang="en-US" sz="3600" b="1" dirty="0"/>
              <a:t> Conversational AI Analysis</a:t>
            </a:r>
            <a:endParaRPr lang="en-US" sz="3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25420" y="1483360"/>
            <a:ext cx="9366580" cy="536764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9216"/>
            <a:ext cx="12192000" cy="3622089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9899" y="1589451"/>
            <a:ext cx="3850640" cy="579120"/>
          </a:xfrm>
          <a:prstGeom prst="roundRect">
            <a:avLst/>
          </a:prstGeom>
          <a:solidFill>
            <a:srgbClr val="1CB9F2"/>
          </a:solidFill>
          <a:ln w="12700" cap="flat" cmpd="sng" algn="ctr">
            <a:solidFill>
              <a:srgbClr val="1CB9F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ctr"/>
            <a:r>
              <a:rPr lang="en-US" kern="0" dirty="0">
                <a:solidFill>
                  <a:prstClr val="white"/>
                </a:solidFill>
                <a:cs typeface="Arial" panose="020B0604020202020204" pitchFamily="34" charset="0"/>
              </a:rPr>
              <a:t>Global Monthly Visitors Trend</a:t>
            </a:r>
            <a:endParaRPr lang="en-US" kern="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810024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4400" dirty="0">
                <a:solidFill>
                  <a:schemeClr val="bg1"/>
                </a:solidFill>
              </a:rPr>
              <a:t>Timestamp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Speaking - Free people icons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9" y="6230519"/>
            <a:ext cx="611919" cy="61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691818" y="6230519"/>
            <a:ext cx="11500183" cy="633249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BFBFBF">
                  <a:lumMod val="110000"/>
                  <a:satMod val="105000"/>
                  <a:tint val="67000"/>
                </a:srgbClr>
              </a:gs>
              <a:gs pos="50000">
                <a:srgbClr val="BFBFBF">
                  <a:lumMod val="105000"/>
                  <a:satMod val="103000"/>
                  <a:tint val="73000"/>
                </a:srgbClr>
              </a:gs>
              <a:gs pos="100000">
                <a:srgbClr val="BFBFBF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BFBFB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r>
              <a:rPr lang="en-US" sz="1400" dirty="0"/>
              <a:t>Over the period of time (5</a:t>
            </a:r>
            <a:r>
              <a:rPr lang="en-US" sz="1400" baseline="30000" dirty="0"/>
              <a:t>th</a:t>
            </a:r>
            <a:r>
              <a:rPr lang="en-US" sz="1400" dirty="0"/>
              <a:t> Oct 2019 to 3</a:t>
            </a:r>
            <a:r>
              <a:rPr lang="en-US" sz="1400" baseline="30000" dirty="0"/>
              <a:t>rd</a:t>
            </a:r>
            <a:r>
              <a:rPr lang="en-US" sz="1400" dirty="0"/>
              <a:t> Jan 2020) number of visitors has increased; demonstrating positive trend</a:t>
            </a:r>
            <a:endParaRPr lang="en-US" sz="1400" kern="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109709" y="3311371"/>
            <a:ext cx="9223899" cy="1537019"/>
          </a:xfrm>
          <a:prstGeom prst="straightConnector1">
            <a:avLst/>
          </a:prstGeom>
          <a:ln w="50800">
            <a:solidFill>
              <a:schemeClr val="tx1">
                <a:alpha val="20000"/>
              </a:schemeClr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21072264">
            <a:off x="8403177" y="3194469"/>
            <a:ext cx="1497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Positive Trend</a:t>
            </a:r>
            <a:endParaRPr lang="en-I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712" y="2401852"/>
            <a:ext cx="5371820" cy="31237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48" y="2290633"/>
            <a:ext cx="4960263" cy="33462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91449" y="2513071"/>
            <a:ext cx="3178205" cy="312378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Continued…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026160" y="1667592"/>
            <a:ext cx="3850640" cy="579120"/>
          </a:xfrm>
          <a:prstGeom prst="roundRect">
            <a:avLst/>
          </a:prstGeom>
          <a:solidFill>
            <a:srgbClr val="1CB9F2"/>
          </a:solidFill>
          <a:ln w="12700" cap="flat" cmpd="sng" algn="ctr">
            <a:solidFill>
              <a:srgbClr val="1CB9F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ctr"/>
            <a:r>
              <a:rPr lang="en-US" kern="0" dirty="0">
                <a:solidFill>
                  <a:prstClr val="white"/>
                </a:solidFill>
                <a:cs typeface="Arial" panose="020B0604020202020204" pitchFamily="34" charset="0"/>
              </a:rPr>
              <a:t>Day of the Week Analysis</a:t>
            </a:r>
            <a:endParaRPr lang="en-US" kern="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235983" y="1667592"/>
            <a:ext cx="3850640" cy="579120"/>
          </a:xfrm>
          <a:prstGeom prst="roundRect">
            <a:avLst/>
          </a:prstGeom>
          <a:solidFill>
            <a:srgbClr val="1CB9F2"/>
          </a:solidFill>
          <a:ln w="12700" cap="flat" cmpd="sng" algn="ctr">
            <a:solidFill>
              <a:srgbClr val="1CB9F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ctr"/>
            <a:r>
              <a:rPr lang="en-US" kern="0" dirty="0">
                <a:solidFill>
                  <a:prstClr val="white"/>
                </a:solidFill>
                <a:cs typeface="Arial" panose="020B0604020202020204" pitchFamily="34" charset="0"/>
              </a:rPr>
              <a:t>Hourly Data Analysis</a:t>
            </a:r>
            <a:endParaRPr lang="en-US" kern="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pic>
        <p:nvPicPr>
          <p:cNvPr id="16" name="Picture 2" descr="Speaking - Free people icons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42395"/>
            <a:ext cx="611919" cy="61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ounded Rectangle 17"/>
          <p:cNvSpPr/>
          <p:nvPr/>
        </p:nvSpPr>
        <p:spPr>
          <a:xfrm>
            <a:off x="701041" y="5689600"/>
            <a:ext cx="4500880" cy="1168400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BFBFBF">
                  <a:lumMod val="110000"/>
                  <a:satMod val="105000"/>
                  <a:tint val="67000"/>
                </a:srgbClr>
              </a:gs>
              <a:gs pos="50000">
                <a:srgbClr val="BFBFBF">
                  <a:lumMod val="105000"/>
                  <a:satMod val="103000"/>
                  <a:tint val="73000"/>
                </a:srgbClr>
              </a:gs>
              <a:gs pos="100000">
                <a:srgbClr val="BFBFBF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BFBFB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Start of the week (Mon, Tue) and before start of the weekend there is surge in number of visitors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Day of the week graph shows that weekends (Sat, Sun) has less number of visitors compared to weekdays</a:t>
            </a:r>
            <a:endParaRPr lang="en-US" sz="1400" dirty="0"/>
          </a:p>
        </p:txBody>
      </p:sp>
      <p:pic>
        <p:nvPicPr>
          <p:cNvPr id="20" name="Picture 2" descr="Speaking - Free people icons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823" y="5942395"/>
            <a:ext cx="611919" cy="61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ounded Rectangle 21"/>
          <p:cNvSpPr/>
          <p:nvPr/>
        </p:nvSpPr>
        <p:spPr>
          <a:xfrm>
            <a:off x="6910864" y="5689600"/>
            <a:ext cx="4500880" cy="1168400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BFBFBF">
                  <a:lumMod val="110000"/>
                  <a:satMod val="105000"/>
                  <a:tint val="67000"/>
                </a:srgbClr>
              </a:gs>
              <a:gs pos="50000">
                <a:srgbClr val="BFBFBF">
                  <a:lumMod val="105000"/>
                  <a:satMod val="103000"/>
                  <a:tint val="73000"/>
                </a:srgbClr>
              </a:gs>
              <a:gs pos="100000">
                <a:srgbClr val="BFBFBF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BFBFB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Investigation on hourly data indicates that the majority of the visitors are active from </a:t>
            </a:r>
            <a:r>
              <a:rPr lang="en-US" sz="1400" b="1" dirty="0"/>
              <a:t>UTC</a:t>
            </a:r>
            <a:r>
              <a:rPr lang="en-US" sz="1400" dirty="0"/>
              <a:t> </a:t>
            </a:r>
            <a:r>
              <a:rPr lang="en-US" sz="1400" b="1" dirty="0"/>
              <a:t>4 AM to UTC 12 PM </a:t>
            </a:r>
            <a:endParaRPr lang="en-US" sz="1400" b="1" dirty="0"/>
          </a:p>
          <a:p>
            <a:r>
              <a:rPr lang="en-US" sz="1400" b="1" dirty="0"/>
              <a:t>       </a:t>
            </a:r>
            <a:r>
              <a:rPr lang="en-US" sz="1400" dirty="0"/>
              <a:t>(IST 9:30 AM to IST 5:30 PM)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7581531" y="2410679"/>
            <a:ext cx="1882065" cy="311495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Speaking - Free people icons"/>
          <p:cNvPicPr>
            <a:picLocks noChangeAspect="1" noChangeArrowheads="1"/>
          </p:cNvPicPr>
          <p:nvPr/>
        </p:nvPicPr>
        <p:blipFill>
          <a:blip r:embed="rId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2520" y="1842246"/>
            <a:ext cx="611919" cy="61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ounded Rectangle 13"/>
          <p:cNvSpPr/>
          <p:nvPr/>
        </p:nvSpPr>
        <p:spPr>
          <a:xfrm>
            <a:off x="8732520" y="2454166"/>
            <a:ext cx="3169475" cy="4159994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BFBFBF">
                  <a:lumMod val="110000"/>
                  <a:satMod val="105000"/>
                  <a:tint val="67000"/>
                </a:srgbClr>
              </a:gs>
              <a:gs pos="50000">
                <a:srgbClr val="BFBFBF">
                  <a:lumMod val="105000"/>
                  <a:satMod val="103000"/>
                  <a:tint val="73000"/>
                </a:srgbClr>
              </a:gs>
              <a:gs pos="100000">
                <a:srgbClr val="BFBFBF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BFBFB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/>
              <a:t>In the given time frame  Windows and Android platform visitors held the largest share with 42.46% and 41.26% respectively</a:t>
            </a:r>
            <a:endParaRPr lang="en-US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/>
              <a:t>Other platforms such as iOS, Linux and Mac OS held comparatively very lower share ranging from 4.4% to 6.6%</a:t>
            </a:r>
            <a:endParaRPr lang="en-US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/>
              <a:t>It is highly recommended that </a:t>
            </a:r>
            <a:r>
              <a:rPr lang="en-US" sz="1400" dirty="0" err="1"/>
              <a:t>ExcelR</a:t>
            </a:r>
            <a:r>
              <a:rPr lang="en-US" sz="1400" dirty="0"/>
              <a:t> Solution’s Conversational AI should be smoothly integrated with Windows and Android platforms</a:t>
            </a:r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195" y="754034"/>
            <a:ext cx="10972800" cy="648639"/>
          </a:xfrm>
        </p:spPr>
        <p:txBody>
          <a:bodyPr>
            <a:normAutofit fontScale="90000"/>
          </a:bodyPr>
          <a:lstStyle/>
          <a:p>
            <a:pPr algn="r"/>
            <a:r>
              <a:rPr lang="en-US" sz="4900" dirty="0">
                <a:solidFill>
                  <a:schemeClr val="bg1"/>
                </a:solidFill>
              </a:rPr>
              <a:t>Platform</a:t>
            </a:r>
            <a:br>
              <a:rPr lang="en-US" dirty="0"/>
            </a:b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79899" y="1589451"/>
            <a:ext cx="3850640" cy="579120"/>
          </a:xfrm>
          <a:prstGeom prst="roundRect">
            <a:avLst/>
          </a:prstGeom>
          <a:solidFill>
            <a:srgbClr val="1CB9F2"/>
          </a:solidFill>
          <a:ln w="12700" cap="flat" cmpd="sng" algn="ctr">
            <a:solidFill>
              <a:srgbClr val="1CB9F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ctr"/>
            <a:r>
              <a:rPr lang="en-US" kern="0" dirty="0">
                <a:solidFill>
                  <a:prstClr val="white"/>
                </a:solidFill>
                <a:cs typeface="Arial" panose="020B0604020202020204" pitchFamily="34" charset="0"/>
              </a:rPr>
              <a:t>Platform Analysis</a:t>
            </a:r>
            <a:endParaRPr lang="en-US" kern="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06" y="2269490"/>
            <a:ext cx="8398090" cy="449848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Speaking - Free people icons"/>
          <p:cNvPicPr>
            <a:picLocks noChangeAspect="1" noChangeArrowheads="1"/>
          </p:cNvPicPr>
          <p:nvPr/>
        </p:nvPicPr>
        <p:blipFill>
          <a:blip r:embed="rId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2520" y="1613707"/>
            <a:ext cx="611919" cy="61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ounded Rectangle 13"/>
          <p:cNvSpPr/>
          <p:nvPr/>
        </p:nvSpPr>
        <p:spPr>
          <a:xfrm>
            <a:off x="8732520" y="2269490"/>
            <a:ext cx="3169285" cy="4344670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BFBFBF">
                  <a:lumMod val="110000"/>
                  <a:satMod val="105000"/>
                  <a:tint val="67000"/>
                </a:srgbClr>
              </a:gs>
              <a:gs pos="50000">
                <a:srgbClr val="BFBFBF">
                  <a:lumMod val="105000"/>
                  <a:satMod val="103000"/>
                  <a:tint val="73000"/>
                </a:srgbClr>
              </a:gs>
              <a:gs pos="100000">
                <a:srgbClr val="BFBFBF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BFBFB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/>
              <a:t>In the given time frame  </a:t>
            </a:r>
            <a:r>
              <a:rPr lang="en-US" sz="1400" dirty="0" err="1"/>
              <a:t>C</a:t>
            </a:r>
            <a:r>
              <a:rPr lang="en-IN" altLang="en-US" sz="1400" dirty="0" err="1"/>
              <a:t>h</a:t>
            </a:r>
            <a:r>
              <a:rPr lang="en-US" sz="1400" dirty="0" err="1"/>
              <a:t>rome</a:t>
            </a:r>
            <a:r>
              <a:rPr lang="en-US" sz="1400" dirty="0"/>
              <a:t> browser visitors held the largest share with more than 85%</a:t>
            </a:r>
            <a:endParaRPr lang="en-US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/>
              <a:t>Other platforms such as Safari, </a:t>
            </a:r>
            <a:r>
              <a:rPr lang="en-US" sz="1400" dirty="0" err="1"/>
              <a:t>FireFox</a:t>
            </a:r>
            <a:r>
              <a:rPr lang="en-US" sz="1400" dirty="0"/>
              <a:t>, </a:t>
            </a:r>
            <a:r>
              <a:rPr lang="en-US" sz="1400" dirty="0" err="1"/>
              <a:t>MSEdge</a:t>
            </a:r>
            <a:r>
              <a:rPr lang="en-US" sz="1400" dirty="0"/>
              <a:t> among others held comparatively very lower share ranging </a:t>
            </a:r>
            <a:r>
              <a:rPr lang="en-US" sz="1400" dirty="0" err="1"/>
              <a:t>upto</a:t>
            </a:r>
            <a:r>
              <a:rPr lang="en-US" sz="1400" dirty="0"/>
              <a:t> 6.5%</a:t>
            </a:r>
            <a:endParaRPr lang="en-US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/>
              <a:t>UI/UX design </a:t>
            </a:r>
            <a:r>
              <a:rPr lang="en-US" sz="1400" dirty="0" err="1"/>
              <a:t>ExcelR</a:t>
            </a:r>
            <a:r>
              <a:rPr lang="en-US" sz="1400" dirty="0"/>
              <a:t> Solution’s Conversational AI should be very user friendly for </a:t>
            </a:r>
            <a:r>
              <a:rPr lang="en-US" sz="1400" dirty="0" err="1"/>
              <a:t>C</a:t>
            </a:r>
            <a:r>
              <a:rPr lang="en-IN" altLang="en-US" sz="1400" dirty="0" err="1"/>
              <a:t>h</a:t>
            </a:r>
            <a:r>
              <a:rPr lang="en-US" sz="1400" dirty="0" err="1"/>
              <a:t>rome</a:t>
            </a:r>
            <a:r>
              <a:rPr lang="en-US" sz="1400" dirty="0"/>
              <a:t> browser</a:t>
            </a:r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195" y="754034"/>
            <a:ext cx="10972800" cy="648639"/>
          </a:xfrm>
        </p:spPr>
        <p:txBody>
          <a:bodyPr>
            <a:normAutofit fontScale="90000"/>
          </a:bodyPr>
          <a:lstStyle/>
          <a:p>
            <a:pPr algn="r"/>
            <a:r>
              <a:rPr lang="en-US" sz="5400" dirty="0">
                <a:solidFill>
                  <a:schemeClr val="bg1"/>
                </a:solidFill>
              </a:rPr>
              <a:t>Browser</a:t>
            </a:r>
            <a:br>
              <a:rPr lang="en-US" dirty="0"/>
            </a:b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79899" y="1589451"/>
            <a:ext cx="3850640" cy="579120"/>
          </a:xfrm>
          <a:prstGeom prst="roundRect">
            <a:avLst/>
          </a:prstGeom>
          <a:solidFill>
            <a:srgbClr val="1CB9F2"/>
          </a:solidFill>
          <a:ln w="12700" cap="flat" cmpd="sng" algn="ctr">
            <a:solidFill>
              <a:srgbClr val="1CB9F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ctr"/>
            <a:r>
              <a:rPr lang="en-US" dirty="0">
                <a:solidFill>
                  <a:schemeClr val="bg1"/>
                </a:solidFill>
              </a:rPr>
              <a:t>Browser</a:t>
            </a:r>
            <a:r>
              <a:rPr lang="en-US" kern="0" dirty="0">
                <a:solidFill>
                  <a:prstClr val="white"/>
                </a:solidFill>
                <a:cs typeface="Arial" panose="020B0604020202020204" pitchFamily="34" charset="0"/>
              </a:rPr>
              <a:t> Analysis</a:t>
            </a:r>
            <a:endParaRPr lang="en-US" kern="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9" y="2269490"/>
            <a:ext cx="8575829" cy="438899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Speaking - Free people icons"/>
          <p:cNvPicPr>
            <a:picLocks noChangeAspect="1" noChangeArrowheads="1"/>
          </p:cNvPicPr>
          <p:nvPr/>
        </p:nvPicPr>
        <p:blipFill>
          <a:blip r:embed="rId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42395"/>
            <a:ext cx="611919" cy="61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ounded Rectangle 13"/>
          <p:cNvSpPr/>
          <p:nvPr/>
        </p:nvSpPr>
        <p:spPr>
          <a:xfrm>
            <a:off x="701041" y="5689600"/>
            <a:ext cx="4500880" cy="1168400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BFBFBF">
                  <a:lumMod val="110000"/>
                  <a:satMod val="105000"/>
                  <a:tint val="67000"/>
                </a:srgbClr>
              </a:gs>
              <a:gs pos="50000">
                <a:srgbClr val="BFBFBF">
                  <a:lumMod val="105000"/>
                  <a:satMod val="103000"/>
                  <a:tint val="73000"/>
                </a:srgbClr>
              </a:gs>
              <a:gs pos="100000">
                <a:srgbClr val="BFBFBF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BFBFB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Analysis on emails indicates that only </a:t>
            </a:r>
            <a:r>
              <a:rPr lang="en-US" sz="1400" b="1" dirty="0">
                <a:solidFill>
                  <a:srgbClr val="FF0000"/>
                </a:solidFill>
              </a:rPr>
              <a:t>0.2%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/>
              <a:t>of visitor had shared their email address</a:t>
            </a: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 err="1"/>
              <a:t>ExcelR</a:t>
            </a:r>
            <a:r>
              <a:rPr lang="en-US" sz="1400" dirty="0"/>
              <a:t> Solutions should mark email id as mandatory field to fill for visitors. It will help for marketing and promotion</a:t>
            </a:r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195" y="754034"/>
            <a:ext cx="10972800" cy="648639"/>
          </a:xfrm>
        </p:spPr>
        <p:txBody>
          <a:bodyPr>
            <a:normAutofit fontScale="90000"/>
          </a:bodyPr>
          <a:lstStyle/>
          <a:p>
            <a:pPr algn="r"/>
            <a:r>
              <a:rPr lang="en-US" sz="4900" dirty="0">
                <a:solidFill>
                  <a:schemeClr val="bg1"/>
                </a:solidFill>
              </a:rPr>
              <a:t>Visitors Email</a:t>
            </a:r>
            <a:br>
              <a:rPr lang="en-US" dirty="0"/>
            </a:b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63" y="1838961"/>
            <a:ext cx="3762375" cy="3636066"/>
          </a:xfrm>
          <a:prstGeom prst="rect">
            <a:avLst/>
          </a:prstGeom>
        </p:spPr>
      </p:pic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811520" y="3637281"/>
          <a:ext cx="6228079" cy="322071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82320"/>
                <a:gridCol w="3700598"/>
                <a:gridCol w="1745161"/>
              </a:tblGrid>
              <a:tr h="569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Sr. No.</a:t>
                      </a:r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Visitor’s Email ID</a:t>
                      </a:r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Counts of Entries</a:t>
                      </a:r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2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sandeepkavuri@gmail.com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2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atul_0012@</a:t>
                      </a:r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yahoo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.co.in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2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yssk143@</a:t>
                      </a:r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gmail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.com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2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vivekkumargupta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.69@gmail.com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2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ramlotus@</a:t>
                      </a:r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gmail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.com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Rounded Rectangle 10"/>
          <p:cNvSpPr/>
          <p:nvPr/>
        </p:nvSpPr>
        <p:spPr>
          <a:xfrm>
            <a:off x="79899" y="1589451"/>
            <a:ext cx="3850640" cy="579120"/>
          </a:xfrm>
          <a:prstGeom prst="roundRect">
            <a:avLst/>
          </a:prstGeom>
          <a:solidFill>
            <a:srgbClr val="1CB9F2"/>
          </a:solidFill>
          <a:ln w="12700" cap="flat" cmpd="sng" algn="ctr">
            <a:solidFill>
              <a:srgbClr val="1CB9F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ctr"/>
            <a:r>
              <a:rPr lang="en-US" kern="0" dirty="0">
                <a:solidFill>
                  <a:prstClr val="white"/>
                </a:solidFill>
                <a:cs typeface="Arial" panose="020B0604020202020204" pitchFamily="34" charset="0"/>
              </a:rPr>
              <a:t>Email ID Analysis</a:t>
            </a:r>
            <a:endParaRPr lang="en-US" kern="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pic>
        <p:nvPicPr>
          <p:cNvPr id="17" name="Picture 2" descr="Speaking - Free people icons"/>
          <p:cNvPicPr>
            <a:picLocks noChangeAspect="1" noChangeArrowheads="1"/>
          </p:cNvPicPr>
          <p:nvPr/>
        </p:nvPicPr>
        <p:blipFill>
          <a:blip r:embed="rId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520" y="1811766"/>
            <a:ext cx="611919" cy="61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ounded Rectangle 17"/>
          <p:cNvSpPr/>
          <p:nvPr/>
        </p:nvSpPr>
        <p:spPr>
          <a:xfrm>
            <a:off x="6675119" y="1558971"/>
            <a:ext cx="4500880" cy="1168400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BFBFBF">
                  <a:lumMod val="110000"/>
                  <a:satMod val="105000"/>
                  <a:tint val="67000"/>
                </a:srgbClr>
              </a:gs>
              <a:gs pos="50000">
                <a:srgbClr val="BFBFBF">
                  <a:lumMod val="105000"/>
                  <a:satMod val="103000"/>
                  <a:tint val="73000"/>
                </a:srgbClr>
              </a:gs>
              <a:gs pos="100000">
                <a:srgbClr val="BFBFBF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BFBFB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There were complete 860 email address we have out of which 298 email address were distinct and rest were copies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6675119" y="2967016"/>
            <a:ext cx="4500880" cy="579120"/>
          </a:xfrm>
          <a:prstGeom prst="roundRect">
            <a:avLst/>
          </a:prstGeom>
          <a:solidFill>
            <a:srgbClr val="1CB9F2"/>
          </a:solidFill>
          <a:ln w="12700" cap="flat" cmpd="sng" algn="ctr">
            <a:solidFill>
              <a:srgbClr val="1CB9F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ctr"/>
            <a:r>
              <a:rPr lang="en-US" kern="0" dirty="0">
                <a:solidFill>
                  <a:prstClr val="white"/>
                </a:solidFill>
                <a:cs typeface="Arial" panose="020B0604020202020204" pitchFamily="34" charset="0"/>
              </a:rPr>
              <a:t>Repeated Email IDs (Sample)</a:t>
            </a:r>
            <a:endParaRPr lang="en-US" kern="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5421" y="0"/>
            <a:ext cx="9366580" cy="148336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India </a:t>
            </a:r>
            <a:r>
              <a:rPr lang="en-US" sz="3600" b="1" dirty="0" err="1"/>
              <a:t>ExcelR</a:t>
            </a:r>
            <a:r>
              <a:rPr lang="en-US" sz="3600" b="1" dirty="0"/>
              <a:t> Conversational AI Analysis</a:t>
            </a: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t="5174"/>
          <a:stretch>
            <a:fillRect/>
          </a:stretch>
        </p:blipFill>
        <p:spPr>
          <a:xfrm>
            <a:off x="5154207" y="1483360"/>
            <a:ext cx="4709007" cy="528039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altLang="en-US" sz="3200" dirty="0"/>
              <a:t>India</a:t>
            </a:r>
            <a:r>
              <a:rPr lang="en-US" sz="3200" dirty="0"/>
              <a:t> Visitors of </a:t>
            </a:r>
            <a:r>
              <a:rPr lang="en-US" sz="3200" dirty="0" err="1"/>
              <a:t>ExcelR</a:t>
            </a:r>
            <a:r>
              <a:rPr lang="en-US" sz="3200" dirty="0"/>
              <a:t> Solutions</a:t>
            </a:r>
            <a:endParaRPr lang="en-IN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"/>
          <a:srcRect l="26667" t="4667" r="27166" b="4518"/>
          <a:stretch>
            <a:fillRect/>
          </a:stretch>
        </p:blipFill>
        <p:spPr>
          <a:xfrm>
            <a:off x="6543691" y="1493520"/>
            <a:ext cx="5648309" cy="536448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79898" y="1589451"/>
            <a:ext cx="5406501" cy="579120"/>
          </a:xfrm>
          <a:prstGeom prst="roundRect">
            <a:avLst/>
          </a:prstGeom>
          <a:solidFill>
            <a:srgbClr val="1CB9F2"/>
          </a:solidFill>
          <a:ln w="12700" cap="flat" cmpd="sng" algn="ctr">
            <a:solidFill>
              <a:srgbClr val="1CB9F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ctr"/>
            <a:r>
              <a:rPr lang="en-US" kern="0" dirty="0">
                <a:solidFill>
                  <a:prstClr val="white"/>
                </a:solidFill>
                <a:cs typeface="Arial" panose="020B0604020202020204" pitchFamily="34" charset="0"/>
              </a:rPr>
              <a:t>Top 10 States by Number of Visitors</a:t>
            </a:r>
            <a:endParaRPr lang="en-US" kern="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9899" y="2304285"/>
          <a:ext cx="5406501" cy="455371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991942"/>
                <a:gridCol w="2612392"/>
                <a:gridCol w="1802167"/>
              </a:tblGrid>
              <a:tr h="4139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Sr. No.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Region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Number of Visitors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</a:tr>
              <a:tr h="4139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 Karnataka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31,401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</a:tr>
              <a:tr h="4139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 Telangana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28,086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</a:tr>
              <a:tr h="4139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 Maharashtra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21,179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</a:tr>
              <a:tr h="4139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 Tamil Nadu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5,875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</a:tr>
              <a:tr h="4139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National Capital Territory of Delhi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3,065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</a:tr>
              <a:tr h="4139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Andhra Pradesh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IN" sz="1100" u="none" strike="noStrike" dirty="0">
                          <a:effectLst/>
                        </a:rPr>
                        <a:t>1,932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</a:tr>
              <a:tr h="4139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Kerala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IN" sz="1100" u="none" strike="noStrike" dirty="0">
                          <a:effectLst/>
                        </a:rPr>
                        <a:t>1,867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</a:tr>
              <a:tr h="4139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West Bengal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IN" sz="1100" u="none" strike="noStrike" dirty="0">
                          <a:effectLst/>
                        </a:rPr>
                        <a:t>1,740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</a:tr>
              <a:tr h="4139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 Gujarat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IN" sz="1100" u="none" strike="noStrike" dirty="0">
                          <a:effectLst/>
                        </a:rPr>
                        <a:t>1,489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</a:tr>
              <a:tr h="4139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 Uttar Pradesh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IN" sz="1100" u="none" strike="noStrike" dirty="0">
                          <a:effectLst/>
                        </a:rPr>
                        <a:t>1,465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sp>
        <p:nvSpPr>
          <p:cNvPr id="17" name="Rounded Rectangle 16"/>
          <p:cNvSpPr/>
          <p:nvPr/>
        </p:nvSpPr>
        <p:spPr>
          <a:xfrm rot="16200000">
            <a:off x="3543118" y="3857426"/>
            <a:ext cx="5364480" cy="636667"/>
          </a:xfrm>
          <a:prstGeom prst="roundRect">
            <a:avLst/>
          </a:prstGeom>
          <a:solidFill>
            <a:srgbClr val="1CB9F2"/>
          </a:solidFill>
          <a:ln w="12700" cap="flat" cmpd="sng" algn="ctr">
            <a:solidFill>
              <a:srgbClr val="1CB9F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ctr"/>
            <a:r>
              <a:rPr lang="en-US" kern="0" dirty="0">
                <a:solidFill>
                  <a:prstClr val="white"/>
                </a:solidFill>
                <a:cs typeface="Arial" panose="020B0604020202020204" pitchFamily="34" charset="0"/>
              </a:rPr>
              <a:t>Number of Visitors by State in India</a:t>
            </a:r>
            <a:endParaRPr lang="en-US" kern="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2717354"/>
            <a:ext cx="2719754" cy="41495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Freeform: Shape 17"/>
          <p:cNvSpPr/>
          <p:nvPr/>
        </p:nvSpPr>
        <p:spPr>
          <a:xfrm>
            <a:off x="507214" y="371786"/>
            <a:ext cx="2215663" cy="4431326"/>
          </a:xfrm>
          <a:custGeom>
            <a:avLst/>
            <a:gdLst>
              <a:gd name="connsiteX0" fmla="*/ 1727479 w 1727479"/>
              <a:gd name="connsiteY0" fmla="*/ 0 h 3454958"/>
              <a:gd name="connsiteX1" fmla="*/ 1727479 w 1727479"/>
              <a:gd name="connsiteY1" fmla="*/ 3454958 h 3454958"/>
              <a:gd name="connsiteX2" fmla="*/ 0 w 1727479"/>
              <a:gd name="connsiteY2" fmla="*/ 1727479 h 3454958"/>
              <a:gd name="connsiteX3" fmla="*/ 1727479 w 1727479"/>
              <a:gd name="connsiteY3" fmla="*/ 0 h 345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7479" h="3454958">
                <a:moveTo>
                  <a:pt x="1727479" y="0"/>
                </a:moveTo>
                <a:lnTo>
                  <a:pt x="1727479" y="3454958"/>
                </a:lnTo>
                <a:cubicBezTo>
                  <a:pt x="773419" y="3454958"/>
                  <a:pt x="0" y="2681539"/>
                  <a:pt x="0" y="1727479"/>
                </a:cubicBezTo>
                <a:cubicBezTo>
                  <a:pt x="0" y="773419"/>
                  <a:pt x="773419" y="0"/>
                  <a:pt x="172747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Freeform: Shape 15"/>
          <p:cNvSpPr/>
          <p:nvPr/>
        </p:nvSpPr>
        <p:spPr>
          <a:xfrm>
            <a:off x="2719753" y="371786"/>
            <a:ext cx="2215663" cy="4431326"/>
          </a:xfrm>
          <a:custGeom>
            <a:avLst/>
            <a:gdLst>
              <a:gd name="connsiteX0" fmla="*/ 0 w 1727479"/>
              <a:gd name="connsiteY0" fmla="*/ 0 h 3454958"/>
              <a:gd name="connsiteX1" fmla="*/ 1727479 w 1727479"/>
              <a:gd name="connsiteY1" fmla="*/ 1727479 h 3454958"/>
              <a:gd name="connsiteX2" fmla="*/ 0 w 1727479"/>
              <a:gd name="connsiteY2" fmla="*/ 3454958 h 3454958"/>
              <a:gd name="connsiteX3" fmla="*/ 0 w 1727479"/>
              <a:gd name="connsiteY3" fmla="*/ 0 h 345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7479" h="3454958">
                <a:moveTo>
                  <a:pt x="0" y="0"/>
                </a:moveTo>
                <a:cubicBezTo>
                  <a:pt x="954060" y="0"/>
                  <a:pt x="1727479" y="773419"/>
                  <a:pt x="1727479" y="1727479"/>
                </a:cubicBezTo>
                <a:cubicBezTo>
                  <a:pt x="1727479" y="2681539"/>
                  <a:pt x="954060" y="3454958"/>
                  <a:pt x="0" y="345495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/>
          <p:cNvSpPr txBox="1"/>
          <p:nvPr/>
        </p:nvSpPr>
        <p:spPr>
          <a:xfrm>
            <a:off x="5016326" y="641775"/>
            <a:ext cx="700295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lnSpc>
                <a:spcPct val="200000"/>
              </a:lnSpc>
            </a:pPr>
            <a:r>
              <a:rPr lang="en-US" dirty="0"/>
              <a:t>In this era of Ai/DS, things are changing rapidly. Because of its horizontal nature, companies across the globe are adopting this technology in a quest for efficiency and optimization. One such rapidly changing sector is conversational AI because of its 3600 advantage such as:</a:t>
            </a:r>
            <a:endParaRPr lang="en-US" dirty="0"/>
          </a:p>
          <a:p>
            <a:pPr>
              <a:lnSpc>
                <a:spcPct val="200000"/>
              </a:lnSpc>
            </a:pPr>
            <a:endParaRPr 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24*7 Service</a:t>
            </a:r>
            <a:endParaRPr lang="en-US" b="1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Easy Connectivity</a:t>
            </a:r>
            <a:endParaRPr lang="en-US" b="1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Unbiased Conversation</a:t>
            </a:r>
            <a:endParaRPr lang="en-US" b="1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Reduced Human Dependency</a:t>
            </a:r>
            <a:endParaRPr lang="en-US" b="1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Effective Connectivity</a:t>
            </a:r>
            <a:endParaRPr lang="en-US" b="1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With the above discussed benefits these data points are also full of insights. So as a Data Scientist in this project we are responsible for extracting all the actionable insights, helpful for business.</a:t>
            </a:r>
            <a:endParaRPr lang="en-IN" dirty="0"/>
          </a:p>
        </p:txBody>
      </p:sp>
      <p:sp>
        <p:nvSpPr>
          <p:cNvPr id="35" name="TextBox 34"/>
          <p:cNvSpPr txBox="1"/>
          <p:nvPr/>
        </p:nvSpPr>
        <p:spPr>
          <a:xfrm>
            <a:off x="1558572" y="1811199"/>
            <a:ext cx="229657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100" dirty="0">
                <a:solidFill>
                  <a:schemeClr val="bg1"/>
                </a:solidFill>
                <a:latin typeface="Arial Black" panose="020B0A04020102020204" pitchFamily="34" charset="0"/>
              </a:rPr>
              <a:t>ABOUT</a:t>
            </a:r>
            <a:endParaRPr lang="en-IN" sz="41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910" y="2700190"/>
            <a:ext cx="5415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100">
                <a:solidFill>
                  <a:schemeClr val="accent4"/>
                </a:solidFill>
                <a:latin typeface="Arial Black" panose="020B0A04020102020204" pitchFamily="34" charset="0"/>
              </a:defRPr>
            </a:lvl1pPr>
          </a:lstStyle>
          <a:p>
            <a:pPr algn="ctr"/>
            <a:r>
              <a:rPr lang="en-IN" sz="4000" dirty="0">
                <a:solidFill>
                  <a:schemeClr val="bg1"/>
                </a:solidFill>
              </a:rPr>
              <a:t>PROJECT</a:t>
            </a:r>
            <a:endParaRPr lang="en-IN" sz="40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05237" y="0"/>
            <a:ext cx="1872937" cy="6417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 Cities in India</a:t>
            </a:r>
            <a:endParaRPr lang="en-IN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93302" y="2240279"/>
          <a:ext cx="9187858" cy="45552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927988"/>
                <a:gridCol w="2443961"/>
                <a:gridCol w="2443961"/>
                <a:gridCol w="1685974"/>
                <a:gridCol w="1685974"/>
              </a:tblGrid>
              <a:tr h="288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Sr. No.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City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  <a:endParaRPr lang="en-IN" sz="11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Number of Visitors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 of Total</a:t>
                      </a:r>
                      <a:endParaRPr lang="en-IN" sz="11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</a:tr>
              <a:tr h="2133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Bengaluru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Karnataka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30,192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32.98%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133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Hyderabad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Telangana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26,553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29.01%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133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Pune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Maharashtra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10,580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11.56%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133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Mumbai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Maharashtra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8,857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9.68%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133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Chennai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Tamil Nadu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133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New Delhi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National Capital Territory of Delhi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133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Kolkata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West Bengal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133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Delhi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National Capital Territory of Delhi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133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Coimbatore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Tamil Nadu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133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Ahmedabad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Gujarat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133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Noida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Uttar Pradesh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133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Vijayawada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Andhra Pradesh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133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Ernakulam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Kerala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133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Gurgaon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Haryana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133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Bhubaneswar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Odisha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133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Indore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Madhya Pradesh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133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Visakhapatnam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Andhra Pradesh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133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Thane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Maharashtra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133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Lucknow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Uttar Pradesh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133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Secunderabad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Telangana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79898" y="1589451"/>
            <a:ext cx="9201262" cy="579120"/>
          </a:xfrm>
          <a:prstGeom prst="roundRect">
            <a:avLst/>
          </a:prstGeom>
          <a:solidFill>
            <a:srgbClr val="1CB9F2"/>
          </a:solidFill>
          <a:ln w="12700" cap="flat" cmpd="sng" algn="ctr">
            <a:solidFill>
              <a:srgbClr val="1CB9F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ctr"/>
            <a:r>
              <a:rPr lang="en-US" kern="0" dirty="0">
                <a:solidFill>
                  <a:prstClr val="white"/>
                </a:solidFill>
                <a:cs typeface="Arial" panose="020B0604020202020204" pitchFamily="34" charset="0"/>
              </a:rPr>
              <a:t>Top 20 Cities by Number of Visitors</a:t>
            </a:r>
            <a:endParaRPr lang="en-US" kern="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pic>
        <p:nvPicPr>
          <p:cNvPr id="8" name="Picture 2" descr="Speaking - Free people icons"/>
          <p:cNvPicPr>
            <a:picLocks noChangeAspect="1" noChangeArrowheads="1"/>
          </p:cNvPicPr>
          <p:nvPr/>
        </p:nvPicPr>
        <p:blipFill>
          <a:blip r:embed="rId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897" y="1589452"/>
            <a:ext cx="579120" cy="57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/>
          <p:cNvSpPr/>
          <p:nvPr/>
        </p:nvSpPr>
        <p:spPr>
          <a:xfrm>
            <a:off x="9354311" y="2240279"/>
            <a:ext cx="2760473" cy="4555200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BFBFBF">
                  <a:lumMod val="110000"/>
                  <a:satMod val="105000"/>
                  <a:tint val="67000"/>
                </a:srgbClr>
              </a:gs>
              <a:gs pos="50000">
                <a:srgbClr val="BFBFBF">
                  <a:lumMod val="105000"/>
                  <a:satMod val="103000"/>
                  <a:tint val="73000"/>
                </a:srgbClr>
              </a:gs>
              <a:gs pos="100000">
                <a:srgbClr val="BFBFBF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BFBFB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285750" indent="-285750" fontAlgn="b">
              <a:buFont typeface="Wingdings" panose="05000000000000000000" pitchFamily="2" charset="2"/>
              <a:buChar char="ü"/>
            </a:pPr>
            <a:r>
              <a:rPr lang="en-US" sz="1400" dirty="0"/>
              <a:t>Top 5 cities in India (</a:t>
            </a:r>
            <a:r>
              <a:rPr lang="en-IN" sz="1400" dirty="0"/>
              <a:t>Bengaluru, </a:t>
            </a:r>
            <a:r>
              <a:rPr lang="en-IN" sz="1400" dirty="0">
                <a:solidFill>
                  <a:srgbClr val="000000"/>
                </a:solidFill>
                <a:latin typeface="Calibri" panose="020F0502020204030204" pitchFamily="34" charset="0"/>
              </a:rPr>
              <a:t> Hyderabad,  Pune,  Mumbai and  Chennai) collectively contribute more than 75% of the total visitors during the given timeframe</a:t>
            </a:r>
            <a:endParaRPr lang="en-IN" sz="1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 fontAlgn="b">
              <a:buFont typeface="Wingdings" panose="05000000000000000000" pitchFamily="2" charset="2"/>
              <a:buChar char="ü"/>
            </a:pPr>
            <a:endParaRPr 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 fontAlgn="b">
              <a:buFont typeface="Wingdings" panose="05000000000000000000" pitchFamily="2" charset="2"/>
              <a:buChar char="ü"/>
            </a:pPr>
            <a:r>
              <a:rPr lang="en-US" sz="1400" dirty="0" err="1">
                <a:solidFill>
                  <a:srgbClr val="000000"/>
                </a:solidFill>
                <a:latin typeface="Calibri" panose="020F0502020204030204" pitchFamily="34" charset="0"/>
              </a:rPr>
              <a:t>ExcelR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 Solutions should have physical presence if possible multiple offices/training classes in these cities as al the top 5 cities are tier 1 cities in India</a:t>
            </a:r>
            <a:endParaRPr lang="en-US" sz="1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8092"/>
            <a:ext cx="12192000" cy="373750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9899" y="1589451"/>
            <a:ext cx="3850640" cy="579120"/>
          </a:xfrm>
          <a:prstGeom prst="roundRect">
            <a:avLst/>
          </a:prstGeom>
          <a:solidFill>
            <a:srgbClr val="1CB9F2"/>
          </a:solidFill>
          <a:ln w="12700" cap="flat" cmpd="sng" algn="ctr">
            <a:solidFill>
              <a:srgbClr val="1CB9F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ctr"/>
            <a:r>
              <a:rPr lang="en-US" kern="0" dirty="0">
                <a:solidFill>
                  <a:prstClr val="white"/>
                </a:solidFill>
                <a:cs typeface="Arial" panose="020B0604020202020204" pitchFamily="34" charset="0"/>
              </a:rPr>
              <a:t>India Monthly Visitors Trend</a:t>
            </a:r>
            <a:endParaRPr lang="en-US" kern="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810024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4400" dirty="0">
                <a:solidFill>
                  <a:schemeClr val="bg1"/>
                </a:solidFill>
              </a:rPr>
              <a:t>Timestamp </a:t>
            </a:r>
            <a:r>
              <a:rPr lang="en-US" sz="2000" dirty="0">
                <a:solidFill>
                  <a:schemeClr val="bg1"/>
                </a:solidFill>
              </a:rPr>
              <a:t>(India)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Speaking - Free people icons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9" y="6230519"/>
            <a:ext cx="611919" cy="61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691818" y="6230519"/>
            <a:ext cx="11500183" cy="633249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BFBFBF">
                  <a:lumMod val="110000"/>
                  <a:satMod val="105000"/>
                  <a:tint val="67000"/>
                </a:srgbClr>
              </a:gs>
              <a:gs pos="50000">
                <a:srgbClr val="BFBFBF">
                  <a:lumMod val="105000"/>
                  <a:satMod val="103000"/>
                  <a:tint val="73000"/>
                </a:srgbClr>
              </a:gs>
              <a:gs pos="100000">
                <a:srgbClr val="BFBFBF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BFBFB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r>
              <a:rPr lang="en-US" sz="1400" dirty="0"/>
              <a:t>Over the period of time (5</a:t>
            </a:r>
            <a:r>
              <a:rPr lang="en-US" sz="1400" baseline="30000" dirty="0"/>
              <a:t>th</a:t>
            </a:r>
            <a:r>
              <a:rPr lang="en-US" sz="1400" dirty="0"/>
              <a:t> Oct 2019 to 3</a:t>
            </a:r>
            <a:r>
              <a:rPr lang="en-US" sz="1400" baseline="30000" dirty="0"/>
              <a:t>rd</a:t>
            </a:r>
            <a:r>
              <a:rPr lang="en-US" sz="1400" dirty="0"/>
              <a:t> Jan 2020) number of visitors has increased and demonstrating positive trend</a:t>
            </a:r>
            <a:endParaRPr lang="en-US" sz="1400" kern="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020932" y="4065973"/>
            <a:ext cx="9161755" cy="1535837"/>
          </a:xfrm>
          <a:prstGeom prst="straightConnector1">
            <a:avLst/>
          </a:prstGeom>
          <a:ln w="50800">
            <a:solidFill>
              <a:schemeClr val="tx1">
                <a:alpha val="20000"/>
              </a:schemeClr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21072264">
            <a:off x="6580566" y="4127612"/>
            <a:ext cx="2207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Strong Positive Trend</a:t>
            </a:r>
            <a:endParaRPr lang="en-IN" b="1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823" y="2349224"/>
            <a:ext cx="5697630" cy="32540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01" y="2400887"/>
            <a:ext cx="5489091" cy="320235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62470" y="2565648"/>
            <a:ext cx="3471169" cy="303759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Continued…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026160" y="1667592"/>
            <a:ext cx="3850640" cy="579120"/>
          </a:xfrm>
          <a:prstGeom prst="roundRect">
            <a:avLst/>
          </a:prstGeom>
          <a:solidFill>
            <a:srgbClr val="1CB9F2"/>
          </a:solidFill>
          <a:ln w="12700" cap="flat" cmpd="sng" algn="ctr">
            <a:solidFill>
              <a:srgbClr val="1CB9F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ctr"/>
            <a:r>
              <a:rPr lang="en-US" kern="0" dirty="0">
                <a:solidFill>
                  <a:prstClr val="white"/>
                </a:solidFill>
                <a:cs typeface="Arial" panose="020B0604020202020204" pitchFamily="34" charset="0"/>
              </a:rPr>
              <a:t>Day of the Week Analysis</a:t>
            </a:r>
            <a:endParaRPr lang="en-US" kern="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235983" y="1667592"/>
            <a:ext cx="3850640" cy="579120"/>
          </a:xfrm>
          <a:prstGeom prst="roundRect">
            <a:avLst/>
          </a:prstGeom>
          <a:solidFill>
            <a:srgbClr val="1CB9F2"/>
          </a:solidFill>
          <a:ln w="12700" cap="flat" cmpd="sng" algn="ctr">
            <a:solidFill>
              <a:srgbClr val="1CB9F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ctr"/>
            <a:r>
              <a:rPr lang="en-US" kern="0" dirty="0">
                <a:solidFill>
                  <a:prstClr val="white"/>
                </a:solidFill>
                <a:cs typeface="Arial" panose="020B0604020202020204" pitchFamily="34" charset="0"/>
              </a:rPr>
              <a:t>Hourly Data Analysis</a:t>
            </a:r>
            <a:endParaRPr lang="en-US" kern="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pic>
        <p:nvPicPr>
          <p:cNvPr id="16" name="Picture 2" descr="Speaking - Free people icons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42395"/>
            <a:ext cx="611919" cy="61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ounded Rectangle 17"/>
          <p:cNvSpPr/>
          <p:nvPr/>
        </p:nvSpPr>
        <p:spPr>
          <a:xfrm>
            <a:off x="701041" y="5689600"/>
            <a:ext cx="4500880" cy="1168400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BFBFBF">
                  <a:lumMod val="110000"/>
                  <a:satMod val="105000"/>
                  <a:tint val="67000"/>
                </a:srgbClr>
              </a:gs>
              <a:gs pos="50000">
                <a:srgbClr val="BFBFBF">
                  <a:lumMod val="105000"/>
                  <a:satMod val="103000"/>
                  <a:tint val="73000"/>
                </a:srgbClr>
              </a:gs>
              <a:gs pos="100000">
                <a:srgbClr val="BFBFBF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BFBFB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Start of the week (Mon, Tue) and before start of the weekend there is surge in number of visitors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Day of the week graph shows that weekends (Sat, Sun) has less number of visitors compared to weekdays</a:t>
            </a:r>
            <a:endParaRPr lang="en-US" sz="1400" dirty="0"/>
          </a:p>
        </p:txBody>
      </p:sp>
      <p:pic>
        <p:nvPicPr>
          <p:cNvPr id="20" name="Picture 2" descr="Speaking - Free people icons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823" y="5942395"/>
            <a:ext cx="611919" cy="61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ounded Rectangle 21"/>
          <p:cNvSpPr/>
          <p:nvPr/>
        </p:nvSpPr>
        <p:spPr>
          <a:xfrm>
            <a:off x="6910864" y="5689600"/>
            <a:ext cx="4500880" cy="1168400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BFBFBF">
                  <a:lumMod val="110000"/>
                  <a:satMod val="105000"/>
                  <a:tint val="67000"/>
                </a:srgbClr>
              </a:gs>
              <a:gs pos="50000">
                <a:srgbClr val="BFBFBF">
                  <a:lumMod val="105000"/>
                  <a:satMod val="103000"/>
                  <a:tint val="73000"/>
                </a:srgbClr>
              </a:gs>
              <a:gs pos="100000">
                <a:srgbClr val="BFBFBF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BFBFB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Investigation on hourly data indicates that the majority of the visitors are active from </a:t>
            </a:r>
            <a:r>
              <a:rPr lang="en-US" sz="1400" b="1" dirty="0"/>
              <a:t>UTC</a:t>
            </a:r>
            <a:r>
              <a:rPr lang="en-US" sz="1400" dirty="0"/>
              <a:t> </a:t>
            </a:r>
            <a:r>
              <a:rPr lang="en-US" sz="1400" b="1" dirty="0"/>
              <a:t>4 AM to UTC 12 PM </a:t>
            </a:r>
            <a:endParaRPr lang="en-US" sz="1400" b="1" dirty="0"/>
          </a:p>
          <a:p>
            <a:r>
              <a:rPr lang="en-US" sz="1400" b="1" dirty="0"/>
              <a:t>       </a:t>
            </a:r>
            <a:r>
              <a:rPr lang="en-US" sz="1400" dirty="0"/>
              <a:t>(IST 9:30 AM to IST 5:30 PM)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7412854" y="2565647"/>
            <a:ext cx="1996323" cy="303759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Speaking - Free people icons"/>
          <p:cNvPicPr>
            <a:picLocks noChangeAspect="1" noChangeArrowheads="1"/>
          </p:cNvPicPr>
          <p:nvPr/>
        </p:nvPicPr>
        <p:blipFill>
          <a:blip r:embed="rId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2520" y="1842246"/>
            <a:ext cx="611919" cy="61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ounded Rectangle 13"/>
          <p:cNvSpPr/>
          <p:nvPr/>
        </p:nvSpPr>
        <p:spPr>
          <a:xfrm>
            <a:off x="8732520" y="2454166"/>
            <a:ext cx="3169475" cy="4248964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BFBFBF">
                  <a:lumMod val="110000"/>
                  <a:satMod val="105000"/>
                  <a:tint val="67000"/>
                </a:srgbClr>
              </a:gs>
              <a:gs pos="50000">
                <a:srgbClr val="BFBFBF">
                  <a:lumMod val="105000"/>
                  <a:satMod val="103000"/>
                  <a:tint val="73000"/>
                </a:srgbClr>
              </a:gs>
              <a:gs pos="100000">
                <a:srgbClr val="BFBFBF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BFBFB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/>
              <a:t>In the given time frame Android and Windows platform visitors held the largest share with 46.46% and 41.59% respectively</a:t>
            </a:r>
            <a:endParaRPr lang="en-US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/>
              <a:t>Other platforms such as iOS, Linux and Mac OS held comparatively very lower share ranging from 2.2% to 5.9%</a:t>
            </a:r>
            <a:endParaRPr lang="en-US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/>
              <a:t>It is highly recommended that </a:t>
            </a:r>
            <a:r>
              <a:rPr lang="en-US" sz="1400" dirty="0" err="1"/>
              <a:t>ExcelR</a:t>
            </a:r>
            <a:r>
              <a:rPr lang="en-US" sz="1400" dirty="0"/>
              <a:t> Solution’s Conversational AI should be smoothly integrated with Windows and Android platforms</a:t>
            </a:r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sz="4900" dirty="0">
                <a:solidFill>
                  <a:schemeClr val="bg1"/>
                </a:solidFill>
              </a:rPr>
              <a:t>Platform</a:t>
            </a:r>
            <a:br>
              <a:rPr lang="en-US" dirty="0"/>
            </a:b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79899" y="1589451"/>
            <a:ext cx="3850640" cy="579120"/>
          </a:xfrm>
          <a:prstGeom prst="roundRect">
            <a:avLst/>
          </a:prstGeom>
          <a:solidFill>
            <a:srgbClr val="1CB9F2"/>
          </a:solidFill>
          <a:ln w="12700" cap="flat" cmpd="sng" algn="ctr">
            <a:solidFill>
              <a:srgbClr val="1CB9F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ctr"/>
            <a:r>
              <a:rPr lang="en-US" kern="0" dirty="0">
                <a:solidFill>
                  <a:prstClr val="white"/>
                </a:solidFill>
                <a:cs typeface="Arial" panose="020B0604020202020204" pitchFamily="34" charset="0"/>
              </a:rPr>
              <a:t>Platform Analysis</a:t>
            </a:r>
            <a:endParaRPr lang="en-US" kern="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9" y="2237085"/>
            <a:ext cx="8549196" cy="4466045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Speaking - Free people icons"/>
          <p:cNvPicPr>
            <a:picLocks noChangeAspect="1" noChangeArrowheads="1"/>
          </p:cNvPicPr>
          <p:nvPr/>
        </p:nvPicPr>
        <p:blipFill>
          <a:blip r:embed="rId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2520" y="1613707"/>
            <a:ext cx="611919" cy="61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ounded Rectangle 13"/>
          <p:cNvSpPr/>
          <p:nvPr/>
        </p:nvSpPr>
        <p:spPr>
          <a:xfrm>
            <a:off x="8732520" y="2225626"/>
            <a:ext cx="3169475" cy="4617266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BFBFBF">
                  <a:lumMod val="110000"/>
                  <a:satMod val="105000"/>
                  <a:tint val="67000"/>
                </a:srgbClr>
              </a:gs>
              <a:gs pos="50000">
                <a:srgbClr val="BFBFBF">
                  <a:lumMod val="105000"/>
                  <a:satMod val="103000"/>
                  <a:tint val="73000"/>
                </a:srgbClr>
              </a:gs>
              <a:gs pos="100000">
                <a:srgbClr val="BFBFBF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BFBFB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/>
              <a:t>In the given time frame  </a:t>
            </a:r>
            <a:r>
              <a:rPr lang="en-US" sz="1400" dirty="0" err="1"/>
              <a:t>C</a:t>
            </a:r>
            <a:r>
              <a:rPr lang="en-IN" altLang="en-US" sz="1400" dirty="0" err="1"/>
              <a:t>h</a:t>
            </a:r>
            <a:r>
              <a:rPr lang="en-US" sz="1400" dirty="0" err="1"/>
              <a:t>rome</a:t>
            </a:r>
            <a:r>
              <a:rPr lang="en-US" sz="1400" dirty="0"/>
              <a:t> browser visitors held the largest share with more than 88.12%</a:t>
            </a:r>
            <a:endParaRPr lang="en-US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/>
              <a:t>Other platforms such as Safari, </a:t>
            </a:r>
            <a:r>
              <a:rPr lang="en-US" sz="1400" dirty="0" err="1"/>
              <a:t>FireFox</a:t>
            </a:r>
            <a:r>
              <a:rPr lang="en-US" sz="1400" dirty="0"/>
              <a:t>, </a:t>
            </a:r>
            <a:r>
              <a:rPr lang="en-US" sz="1400" dirty="0" err="1"/>
              <a:t>MSEdge</a:t>
            </a:r>
            <a:r>
              <a:rPr lang="en-US" sz="1400" dirty="0"/>
              <a:t> among others held comparatively very lower share ranging </a:t>
            </a:r>
            <a:r>
              <a:rPr lang="en-US" sz="1400" dirty="0" err="1"/>
              <a:t>upto</a:t>
            </a:r>
            <a:r>
              <a:rPr lang="en-US" sz="1400" dirty="0"/>
              <a:t> 5.3%</a:t>
            </a:r>
            <a:endParaRPr lang="en-US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/>
              <a:t>UI/UX design </a:t>
            </a:r>
            <a:r>
              <a:rPr lang="en-US" sz="1400" dirty="0" err="1"/>
              <a:t>ExcelR</a:t>
            </a:r>
            <a:r>
              <a:rPr lang="en-US" sz="1400" dirty="0"/>
              <a:t> Solution’s Conversational AI should be very user friendly for </a:t>
            </a:r>
            <a:r>
              <a:rPr lang="en-US" sz="1400" dirty="0" err="1"/>
              <a:t>C</a:t>
            </a:r>
            <a:r>
              <a:rPr lang="en-IN" altLang="en-US" sz="1400" dirty="0" err="1"/>
              <a:t>h</a:t>
            </a:r>
            <a:r>
              <a:rPr lang="en-US" sz="1400" dirty="0" err="1"/>
              <a:t>rome</a:t>
            </a:r>
            <a:r>
              <a:rPr lang="en-US" sz="1400" dirty="0"/>
              <a:t> browser</a:t>
            </a:r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195" y="754034"/>
            <a:ext cx="10972800" cy="648639"/>
          </a:xfrm>
        </p:spPr>
        <p:txBody>
          <a:bodyPr>
            <a:normAutofit fontScale="90000"/>
          </a:bodyPr>
          <a:lstStyle/>
          <a:p>
            <a:pPr algn="r"/>
            <a:r>
              <a:rPr lang="en-US" sz="5400" dirty="0">
                <a:solidFill>
                  <a:schemeClr val="bg1"/>
                </a:solidFill>
              </a:rPr>
              <a:t>Browser</a:t>
            </a:r>
            <a:br>
              <a:rPr lang="en-US" dirty="0"/>
            </a:b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79899" y="1589451"/>
            <a:ext cx="3850640" cy="579120"/>
          </a:xfrm>
          <a:prstGeom prst="roundRect">
            <a:avLst/>
          </a:prstGeom>
          <a:solidFill>
            <a:srgbClr val="1CB9F2"/>
          </a:solidFill>
          <a:ln w="12700" cap="flat" cmpd="sng" algn="ctr">
            <a:solidFill>
              <a:srgbClr val="1CB9F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ctr"/>
            <a:r>
              <a:rPr lang="en-US" dirty="0">
                <a:solidFill>
                  <a:schemeClr val="bg1"/>
                </a:solidFill>
              </a:rPr>
              <a:t>Browser</a:t>
            </a:r>
            <a:r>
              <a:rPr lang="en-US" kern="0" dirty="0">
                <a:solidFill>
                  <a:prstClr val="white"/>
                </a:solidFill>
                <a:cs typeface="Arial" panose="020B0604020202020204" pitchFamily="34" charset="0"/>
              </a:rPr>
              <a:t> Analysis</a:t>
            </a:r>
            <a:endParaRPr lang="en-US" kern="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8" y="2225625"/>
            <a:ext cx="8407153" cy="447701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5508" y="1856116"/>
            <a:ext cx="8347873" cy="3145768"/>
          </a:xfrm>
        </p:spPr>
        <p:txBody>
          <a:bodyPr>
            <a:normAutofit/>
          </a:bodyPr>
          <a:lstStyle/>
          <a:p>
            <a:r>
              <a:rPr lang="en-US" sz="3600" b="1" dirty="0"/>
              <a:t>Rest of World </a:t>
            </a:r>
            <a:r>
              <a:rPr lang="en-US" sz="3600" b="1" dirty="0" err="1"/>
              <a:t>ExcelR</a:t>
            </a:r>
            <a:r>
              <a:rPr lang="en-US" sz="3600" b="1" dirty="0"/>
              <a:t> Conversational AI Analysis</a:t>
            </a:r>
            <a:br>
              <a:rPr lang="en-US" sz="3600" b="1" dirty="0"/>
            </a:br>
            <a:r>
              <a:rPr lang="en-US" sz="3600" b="1" dirty="0"/>
              <a:t> </a:t>
            </a:r>
            <a:endParaRPr lang="en-US" sz="3600" b="1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5421" y="0"/>
            <a:ext cx="9366580" cy="148336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Rest of World </a:t>
            </a:r>
            <a:r>
              <a:rPr lang="en-US" sz="3600" b="1" dirty="0" err="1"/>
              <a:t>ExcelR</a:t>
            </a:r>
            <a:r>
              <a:rPr lang="en-US" sz="3600" b="1" dirty="0"/>
              <a:t> Conversational AI Analysis</a:t>
            </a:r>
            <a:endParaRPr lang="en-US" sz="3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25421" y="1483360"/>
            <a:ext cx="9366580" cy="53724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41664" y="4306824"/>
            <a:ext cx="1342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Except India</a:t>
            </a:r>
            <a:endParaRPr lang="en-IN" b="1" u="sng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IN" altLang="en-US" sz="3200"/>
              <a:t>				</a:t>
            </a:r>
            <a:r>
              <a:rPr lang="en-IN" altLang="en-US" sz="3200">
                <a:solidFill>
                  <a:schemeClr val="bg1"/>
                </a:solidFill>
              </a:rPr>
              <a:t>Visitor's From Rest of World</a:t>
            </a:r>
            <a:endParaRPr lang="en-IN" altLang="en-US" sz="3200">
              <a:solidFill>
                <a:schemeClr val="bg1"/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1"/>
          </p:nvPr>
        </p:nvGraphicFramePr>
        <p:xfrm>
          <a:off x="60960" y="1997075"/>
          <a:ext cx="5855970" cy="48641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18135"/>
                <a:gridCol w="1736090"/>
                <a:gridCol w="2213610"/>
                <a:gridCol w="1588135"/>
              </a:tblGrid>
              <a:tr h="342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Sr. No.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Calibri" panose="020F0502020204030204" charset="-122"/>
                          <a:sym typeface="+mn-ea"/>
                        </a:rPr>
                        <a:t>Region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charset="-122"/>
                        <a:sym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Calibri" panose="020F0502020204030204" charset="-122"/>
                          <a:sym typeface="+mn-ea"/>
                        </a:rPr>
                        <a:t>Country Name</a:t>
                      </a:r>
                      <a:endParaRPr lang="en-US" sz="1100" b="0" u="none" strike="noStrike" kern="1200" dirty="0">
                        <a:solidFill>
                          <a:schemeClr val="bg1"/>
                        </a:solidFill>
                        <a:effectLst/>
                        <a:latin typeface="Calibri" panose="020F0502020204030204" charset="-122"/>
                        <a:ea typeface="+mn-ea"/>
                        <a:cs typeface="+mn-cs"/>
                        <a:sym typeface="+mn-ea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Number of Visitors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</a:tr>
              <a:tr h="2260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Virginia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United States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260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California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United States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260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Texas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United States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260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Kuala Lumpur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Malaysia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260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Ontario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Canada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260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Illinois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United States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260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Selangor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Malaysia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260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New Jersey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United States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260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New South Wales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Australia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260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New York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United States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260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Dubai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United Arab Emirates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260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North Carolina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United States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260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Georgia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United States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260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Ar Riyāḑ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Saudi Arabia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260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Victoria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Australia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260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Baladiyat ad Dawhah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Qatar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260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Ohio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United States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260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Punjab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Pakistan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260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Virginia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United States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260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California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United States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60960" y="1476375"/>
            <a:ext cx="5855335" cy="464820"/>
          </a:xfrm>
          <a:prstGeom prst="roundRect">
            <a:avLst/>
          </a:prstGeom>
          <a:solidFill>
            <a:srgbClr val="1CB9F2"/>
          </a:solidFill>
          <a:ln w="12700" cap="flat" cmpd="sng" algn="ctr">
            <a:solidFill>
              <a:srgbClr val="1CB9F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ctr"/>
            <a:r>
              <a:rPr lang="en-US" kern="0" dirty="0">
                <a:solidFill>
                  <a:prstClr val="white"/>
                </a:solidFill>
                <a:cs typeface="Arial" panose="020B0604020202020204" pitchFamily="34" charset="0"/>
              </a:rPr>
              <a:t>Top 20 Visitor</a:t>
            </a:r>
            <a:r>
              <a:rPr lang="en-IN" altLang="en-US" kern="0" dirty="0">
                <a:solidFill>
                  <a:prstClr val="white"/>
                </a:solidFill>
                <a:cs typeface="Arial" panose="020B0604020202020204" pitchFamily="34" charset="0"/>
              </a:rPr>
              <a:t>'</a:t>
            </a:r>
            <a:r>
              <a:rPr lang="en-US" kern="0" dirty="0">
                <a:solidFill>
                  <a:prstClr val="white"/>
                </a:solidFill>
                <a:cs typeface="Arial" panose="020B0604020202020204" pitchFamily="34" charset="0"/>
              </a:rPr>
              <a:t>s </a:t>
            </a:r>
            <a:r>
              <a:rPr lang="en-IN" altLang="en-US" kern="0" dirty="0">
                <a:solidFill>
                  <a:prstClr val="white"/>
                </a:solidFill>
                <a:cs typeface="Arial" panose="020B0604020202020204" pitchFamily="34" charset="0"/>
              </a:rPr>
              <a:t>From Rest of World</a:t>
            </a:r>
            <a:endParaRPr lang="en-IN" altLang="en-US" kern="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80194" y="1597025"/>
            <a:ext cx="5259736" cy="5263515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 rot="16200000">
            <a:off x="3904615" y="3862705"/>
            <a:ext cx="5168900" cy="636905"/>
          </a:xfrm>
          <a:prstGeom prst="roundRect">
            <a:avLst/>
          </a:prstGeom>
          <a:solidFill>
            <a:srgbClr val="1CB9F2"/>
          </a:solidFill>
          <a:ln w="12700" cap="flat" cmpd="sng" algn="ctr">
            <a:solidFill>
              <a:srgbClr val="1CB9F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ctr"/>
            <a:r>
              <a:rPr lang="en-US" kern="0" dirty="0">
                <a:solidFill>
                  <a:prstClr val="white"/>
                </a:solidFill>
                <a:cs typeface="Arial" panose="020B0604020202020204" pitchFamily="34" charset="0"/>
              </a:rPr>
              <a:t>Number of Visitors by </a:t>
            </a:r>
            <a:r>
              <a:rPr lang="en-IN" altLang="en-US" kern="0" dirty="0">
                <a:solidFill>
                  <a:prstClr val="white"/>
                </a:solidFill>
                <a:cs typeface="Arial" panose="020B0604020202020204" pitchFamily="34" charset="0"/>
              </a:rPr>
              <a:t>Rest of World</a:t>
            </a:r>
            <a:endParaRPr lang="en-IN" altLang="en-US" kern="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3175"/>
            <a:ext cx="12192000" cy="377301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810024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4400" dirty="0">
                <a:solidFill>
                  <a:schemeClr val="bg1"/>
                </a:solidFill>
              </a:rPr>
              <a:t>Timestamp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Speaking - Free people icons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7" y="6128995"/>
            <a:ext cx="729005" cy="72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 rot="21340882">
            <a:off x="5850398" y="4475571"/>
            <a:ext cx="1979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Less Positive Trend</a:t>
            </a:r>
            <a:endParaRPr lang="en-IN" b="1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038687" y="4401584"/>
            <a:ext cx="9215022" cy="1067062"/>
          </a:xfrm>
          <a:prstGeom prst="straightConnector1">
            <a:avLst/>
          </a:prstGeom>
          <a:ln w="50800">
            <a:solidFill>
              <a:schemeClr val="tx1">
                <a:alpha val="20000"/>
              </a:schemeClr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291354" y="1498646"/>
            <a:ext cx="3850640" cy="579120"/>
          </a:xfrm>
          <a:prstGeom prst="roundRect">
            <a:avLst/>
          </a:prstGeom>
          <a:solidFill>
            <a:srgbClr val="1CB9F2"/>
          </a:solidFill>
          <a:ln w="12700" cap="flat" cmpd="sng" algn="ctr">
            <a:solidFill>
              <a:srgbClr val="1CB9F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ctr"/>
            <a:r>
              <a:rPr lang="en-US" kern="0" dirty="0">
                <a:solidFill>
                  <a:prstClr val="white"/>
                </a:solidFill>
                <a:cs typeface="Arial" panose="020B0604020202020204" pitchFamily="34" charset="0"/>
              </a:rPr>
              <a:t>Monthly Data Analysis</a:t>
            </a:r>
            <a:endParaRPr lang="en-US" kern="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33450" y="6216396"/>
            <a:ext cx="11258550" cy="633095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BFBFBF">
                  <a:lumMod val="110000"/>
                  <a:satMod val="105000"/>
                  <a:tint val="67000"/>
                </a:srgbClr>
              </a:gs>
              <a:gs pos="50000">
                <a:srgbClr val="BFBFBF">
                  <a:lumMod val="105000"/>
                  <a:satMod val="103000"/>
                  <a:tint val="73000"/>
                </a:srgbClr>
              </a:gs>
              <a:gs pos="100000">
                <a:srgbClr val="BFBFBF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BFBFB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r>
              <a:rPr lang="en-US" sz="1400" dirty="0"/>
              <a:t>Over the period of time (5</a:t>
            </a:r>
            <a:r>
              <a:rPr lang="en-US" sz="1400" baseline="30000" dirty="0"/>
              <a:t>th</a:t>
            </a:r>
            <a:r>
              <a:rPr lang="en-US" sz="1400" dirty="0"/>
              <a:t> Oct 2019 to 3</a:t>
            </a:r>
            <a:r>
              <a:rPr lang="en-US" sz="1400" baseline="30000" dirty="0"/>
              <a:t>rd</a:t>
            </a:r>
            <a:r>
              <a:rPr lang="en-US" sz="1400" dirty="0"/>
              <a:t> Jan 2020) number of visitors has marginally increased as compared to Indian visitors</a:t>
            </a:r>
            <a:endParaRPr lang="en-US" sz="1400" kern="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823" y="2235025"/>
            <a:ext cx="5671944" cy="3293541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17" y="2073992"/>
            <a:ext cx="5282214" cy="351210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432421" y="2467610"/>
            <a:ext cx="1985899" cy="302768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1496399" y="2376805"/>
            <a:ext cx="3380401" cy="320929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Continued…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026160" y="1391367"/>
            <a:ext cx="3850640" cy="579120"/>
          </a:xfrm>
          <a:prstGeom prst="roundRect">
            <a:avLst/>
          </a:prstGeom>
          <a:solidFill>
            <a:srgbClr val="1CB9F2"/>
          </a:solidFill>
          <a:ln w="12700" cap="flat" cmpd="sng" algn="ctr">
            <a:solidFill>
              <a:srgbClr val="1CB9F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ctr"/>
            <a:r>
              <a:rPr lang="en-US" kern="0" dirty="0">
                <a:solidFill>
                  <a:prstClr val="white"/>
                </a:solidFill>
                <a:cs typeface="Arial" panose="020B0604020202020204" pitchFamily="34" charset="0"/>
              </a:rPr>
              <a:t>Day of the Week Analysis</a:t>
            </a:r>
            <a:endParaRPr lang="en-US" kern="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235983" y="1494872"/>
            <a:ext cx="3850640" cy="579120"/>
          </a:xfrm>
          <a:prstGeom prst="roundRect">
            <a:avLst/>
          </a:prstGeom>
          <a:solidFill>
            <a:srgbClr val="1CB9F2"/>
          </a:solidFill>
          <a:ln w="12700" cap="flat" cmpd="sng" algn="ctr">
            <a:solidFill>
              <a:srgbClr val="1CB9F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ctr"/>
            <a:r>
              <a:rPr lang="en-US" kern="0" dirty="0">
                <a:solidFill>
                  <a:prstClr val="white"/>
                </a:solidFill>
                <a:cs typeface="Arial" panose="020B0604020202020204" pitchFamily="34" charset="0"/>
              </a:rPr>
              <a:t>Hourly Data Analysis</a:t>
            </a:r>
            <a:endParaRPr lang="en-US" kern="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pic>
        <p:nvPicPr>
          <p:cNvPr id="16" name="Picture 2" descr="Speaking - Free people icons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42395"/>
            <a:ext cx="611919" cy="61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ounded Rectangle 17"/>
          <p:cNvSpPr/>
          <p:nvPr/>
        </p:nvSpPr>
        <p:spPr>
          <a:xfrm>
            <a:off x="701041" y="5689600"/>
            <a:ext cx="4500880" cy="1168400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BFBFBF">
                  <a:lumMod val="110000"/>
                  <a:satMod val="105000"/>
                  <a:tint val="67000"/>
                </a:srgbClr>
              </a:gs>
              <a:gs pos="50000">
                <a:srgbClr val="BFBFBF">
                  <a:lumMod val="105000"/>
                  <a:satMod val="103000"/>
                  <a:tint val="73000"/>
                </a:srgbClr>
              </a:gs>
              <a:gs pos="100000">
                <a:srgbClr val="BFBFBF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BFBFB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Start of the week (Mon, Tue) and before start of the weekend there is surge in number of visitors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Day of the week graph shows that weekends (Sat, Sun) has less number of visitors compared to weekdays</a:t>
            </a:r>
            <a:endParaRPr lang="en-US" sz="1400" dirty="0"/>
          </a:p>
        </p:txBody>
      </p:sp>
      <p:pic>
        <p:nvPicPr>
          <p:cNvPr id="20" name="Picture 2" descr="Speaking - Free people icons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823" y="5942395"/>
            <a:ext cx="611919" cy="61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ounded Rectangle 21"/>
          <p:cNvSpPr/>
          <p:nvPr/>
        </p:nvSpPr>
        <p:spPr>
          <a:xfrm>
            <a:off x="6910864" y="5689600"/>
            <a:ext cx="4500880" cy="1168400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BFBFBF">
                  <a:lumMod val="110000"/>
                  <a:satMod val="105000"/>
                  <a:tint val="67000"/>
                </a:srgbClr>
              </a:gs>
              <a:gs pos="50000">
                <a:srgbClr val="BFBFBF">
                  <a:lumMod val="105000"/>
                  <a:satMod val="103000"/>
                  <a:tint val="73000"/>
                </a:srgbClr>
              </a:gs>
              <a:gs pos="100000">
                <a:srgbClr val="BFBFBF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BFBFB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Investigation on hourly data indicates that the majority of the visitors are active from </a:t>
            </a:r>
            <a:r>
              <a:rPr lang="en-US" sz="1400" b="1" dirty="0"/>
              <a:t>UTC</a:t>
            </a:r>
            <a:r>
              <a:rPr lang="en-US" sz="1400" dirty="0"/>
              <a:t> </a:t>
            </a:r>
            <a:r>
              <a:rPr lang="en-US" sz="1400" b="1" dirty="0"/>
              <a:t>5 AM to UTC 11 PM </a:t>
            </a:r>
            <a:endParaRPr lang="en-US" sz="1400" b="1" dirty="0"/>
          </a:p>
          <a:p>
            <a:r>
              <a:rPr lang="en-US" sz="1400" b="1" dirty="0"/>
              <a:t>       </a:t>
            </a:r>
            <a:r>
              <a:rPr lang="en-US" sz="1400" dirty="0"/>
              <a:t>(IST 10:30 AM to IST 4:30 PM)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2708478"/>
            <a:ext cx="2719754" cy="41495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Freeform: Shape 17"/>
          <p:cNvSpPr/>
          <p:nvPr/>
        </p:nvSpPr>
        <p:spPr>
          <a:xfrm>
            <a:off x="507214" y="371786"/>
            <a:ext cx="2215663" cy="4431326"/>
          </a:xfrm>
          <a:custGeom>
            <a:avLst/>
            <a:gdLst>
              <a:gd name="connsiteX0" fmla="*/ 1727479 w 1727479"/>
              <a:gd name="connsiteY0" fmla="*/ 0 h 3454958"/>
              <a:gd name="connsiteX1" fmla="*/ 1727479 w 1727479"/>
              <a:gd name="connsiteY1" fmla="*/ 3454958 h 3454958"/>
              <a:gd name="connsiteX2" fmla="*/ 0 w 1727479"/>
              <a:gd name="connsiteY2" fmla="*/ 1727479 h 3454958"/>
              <a:gd name="connsiteX3" fmla="*/ 1727479 w 1727479"/>
              <a:gd name="connsiteY3" fmla="*/ 0 h 345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7479" h="3454958">
                <a:moveTo>
                  <a:pt x="1727479" y="0"/>
                </a:moveTo>
                <a:lnTo>
                  <a:pt x="1727479" y="3454958"/>
                </a:lnTo>
                <a:cubicBezTo>
                  <a:pt x="773419" y="3454958"/>
                  <a:pt x="0" y="2681539"/>
                  <a:pt x="0" y="1727479"/>
                </a:cubicBezTo>
                <a:cubicBezTo>
                  <a:pt x="0" y="773419"/>
                  <a:pt x="773419" y="0"/>
                  <a:pt x="172747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Freeform: Shape 15"/>
          <p:cNvSpPr/>
          <p:nvPr/>
        </p:nvSpPr>
        <p:spPr>
          <a:xfrm>
            <a:off x="2719753" y="371786"/>
            <a:ext cx="2215663" cy="4431326"/>
          </a:xfrm>
          <a:custGeom>
            <a:avLst/>
            <a:gdLst>
              <a:gd name="connsiteX0" fmla="*/ 0 w 1727479"/>
              <a:gd name="connsiteY0" fmla="*/ 0 h 3454958"/>
              <a:gd name="connsiteX1" fmla="*/ 1727479 w 1727479"/>
              <a:gd name="connsiteY1" fmla="*/ 1727479 h 3454958"/>
              <a:gd name="connsiteX2" fmla="*/ 0 w 1727479"/>
              <a:gd name="connsiteY2" fmla="*/ 3454958 h 3454958"/>
              <a:gd name="connsiteX3" fmla="*/ 0 w 1727479"/>
              <a:gd name="connsiteY3" fmla="*/ 0 h 345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7479" h="3454958">
                <a:moveTo>
                  <a:pt x="0" y="0"/>
                </a:moveTo>
                <a:cubicBezTo>
                  <a:pt x="954060" y="0"/>
                  <a:pt x="1727479" y="773419"/>
                  <a:pt x="1727479" y="1727479"/>
                </a:cubicBezTo>
                <a:cubicBezTo>
                  <a:pt x="1727479" y="2681539"/>
                  <a:pt x="954060" y="3454958"/>
                  <a:pt x="0" y="345495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TextBox 34"/>
          <p:cNvSpPr txBox="1"/>
          <p:nvPr/>
        </p:nvSpPr>
        <p:spPr>
          <a:xfrm>
            <a:off x="894223" y="1198853"/>
            <a:ext cx="37129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IN" sz="3600" dirty="0">
                <a:solidFill>
                  <a:schemeClr val="bg1"/>
                </a:solidFill>
                <a:latin typeface="Arial Black" panose="020B0A04020102020204" pitchFamily="34" charset="0"/>
              </a:rPr>
              <a:t>BUSINESS </a:t>
            </a:r>
            <a:endParaRPr lang="en-IN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endParaRPr lang="en-IN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IN" sz="3600" dirty="0">
                <a:solidFill>
                  <a:schemeClr val="bg1"/>
                </a:solidFill>
                <a:latin typeface="Arial Black" panose="020B0A04020102020204" pitchFamily="34" charset="0"/>
              </a:rPr>
              <a:t>OBJECTIVES</a:t>
            </a:r>
            <a:endParaRPr lang="en-IN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05237" y="0"/>
            <a:ext cx="1872937" cy="641775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5695006" y="1594919"/>
            <a:ext cx="5633394" cy="579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>
                <a:cs typeface="Arial" panose="020B0604020202020204" pitchFamily="34" charset="0"/>
              </a:rPr>
              <a:t>Resource Allocation 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695006" y="2488985"/>
            <a:ext cx="5633394" cy="579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>
                <a:cs typeface="Arial" panose="020B0604020202020204" pitchFamily="34" charset="0"/>
              </a:rPr>
              <a:t>Content Modification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695006" y="3383051"/>
            <a:ext cx="5633394" cy="579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>
                <a:cs typeface="Arial" panose="020B0604020202020204" pitchFamily="34" charset="0"/>
              </a:rPr>
              <a:t>Service Improvement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5691882" y="4277117"/>
            <a:ext cx="5636518" cy="55682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cs typeface="Arial" panose="020B0604020202020204" pitchFamily="34" charset="0"/>
              </a:rPr>
              <a:t>Above Objectives Can Be Accomplished By Performing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691882" y="5148886"/>
            <a:ext cx="5633394" cy="579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cs typeface="Arial" panose="020B0604020202020204" pitchFamily="34" charset="0"/>
              </a:rPr>
              <a:t>Exploratory Analysis on Structured Data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5691882" y="6042952"/>
            <a:ext cx="5633394" cy="579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>
                <a:cs typeface="Arial" panose="020B0604020202020204" pitchFamily="34" charset="0"/>
              </a:rPr>
              <a:t>Topic Mining on Unstructured Data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5691882" y="723150"/>
            <a:ext cx="5636518" cy="55682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cs typeface="Arial" panose="020B0604020202020204" pitchFamily="34" charset="0"/>
              </a:rPr>
              <a:t>Business Objectives</a:t>
            </a:r>
            <a:endParaRPr lang="en-US" dirty="0"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6993" y="277449"/>
            <a:ext cx="10994760" cy="814427"/>
          </a:xfrm>
        </p:spPr>
        <p:txBody>
          <a:bodyPr>
            <a:normAutofit fontScale="90000"/>
          </a:bodyPr>
          <a:lstStyle/>
          <a:p>
            <a:r>
              <a:rPr lang="en-US" dirty="0"/>
              <a:t>Platform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8732520" y="2454275"/>
            <a:ext cx="3169285" cy="4206875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BFBFBF">
                  <a:lumMod val="110000"/>
                  <a:satMod val="105000"/>
                  <a:tint val="67000"/>
                </a:srgbClr>
              </a:gs>
              <a:gs pos="50000">
                <a:srgbClr val="BFBFBF">
                  <a:lumMod val="105000"/>
                  <a:satMod val="103000"/>
                  <a:tint val="73000"/>
                </a:srgbClr>
              </a:gs>
              <a:gs pos="100000">
                <a:srgbClr val="BFBFBF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BFBFB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/>
              <a:t>In the given time frame  Windows and </a:t>
            </a:r>
            <a:r>
              <a:rPr lang="en-IN" altLang="en-US" sz="1400" dirty="0"/>
              <a:t>Linux</a:t>
            </a:r>
            <a:r>
              <a:rPr lang="en-US" sz="1400" dirty="0"/>
              <a:t> platform visitors held the largest share with 4</a:t>
            </a:r>
            <a:r>
              <a:rPr lang="en-IN" sz="1400" dirty="0"/>
              <a:t>7</a:t>
            </a:r>
            <a:r>
              <a:rPr lang="en-US" sz="1400" dirty="0"/>
              <a:t>.</a:t>
            </a:r>
            <a:r>
              <a:rPr lang="en-IN" sz="1400" dirty="0"/>
              <a:t>04</a:t>
            </a:r>
            <a:r>
              <a:rPr lang="en-US" sz="1400" dirty="0"/>
              <a:t>% and </a:t>
            </a:r>
            <a:r>
              <a:rPr lang="en-IN" altLang="en-US" sz="1400" dirty="0"/>
              <a:t>15.70</a:t>
            </a:r>
            <a:r>
              <a:rPr lang="en-US" sz="1400" dirty="0"/>
              <a:t>% respectively</a:t>
            </a:r>
            <a:endParaRPr lang="en-US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/>
              <a:t>Other platforms such as </a:t>
            </a:r>
            <a:r>
              <a:rPr lang="en-IN" altLang="en-US" sz="1400" dirty="0"/>
              <a:t>Android, Mac OS,</a:t>
            </a:r>
            <a:r>
              <a:rPr lang="en-US" sz="1400" dirty="0"/>
              <a:t> </a:t>
            </a:r>
            <a:r>
              <a:rPr lang="en-IN" altLang="en-US" sz="1400" dirty="0"/>
              <a:t>iOS</a:t>
            </a:r>
            <a:r>
              <a:rPr lang="en-US" sz="1400" dirty="0"/>
              <a:t> held comparatively very lower share ranging from </a:t>
            </a:r>
            <a:r>
              <a:rPr lang="en-IN" altLang="en-US" sz="1400" dirty="0"/>
              <a:t>9.96</a:t>
            </a:r>
            <a:r>
              <a:rPr lang="en-US" sz="1400" dirty="0"/>
              <a:t>% to </a:t>
            </a:r>
            <a:r>
              <a:rPr lang="en-IN" altLang="en-US" sz="1400" dirty="0"/>
              <a:t>1</a:t>
            </a:r>
            <a:r>
              <a:rPr lang="en-US" sz="1400" dirty="0"/>
              <a:t>.</a:t>
            </a:r>
            <a:r>
              <a:rPr lang="en-IN" altLang="en-US" sz="1400" dirty="0"/>
              <a:t>1</a:t>
            </a:r>
            <a:r>
              <a:rPr lang="en-US" sz="1400" dirty="0"/>
              <a:t>6%</a:t>
            </a:r>
            <a:endParaRPr lang="en-US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/>
              <a:t>It is highly recommended that </a:t>
            </a:r>
            <a:r>
              <a:rPr lang="en-US" sz="1400" dirty="0" err="1"/>
              <a:t>ExcelR</a:t>
            </a:r>
            <a:r>
              <a:rPr lang="en-US" sz="1400" dirty="0"/>
              <a:t> Solution’s Conversational AI should be smoothly integrated with Windows and Android platforms</a:t>
            </a:r>
            <a:endParaRPr lang="en-US" sz="1400" dirty="0"/>
          </a:p>
        </p:txBody>
      </p:sp>
      <p:pic>
        <p:nvPicPr>
          <p:cNvPr id="9" name="Picture 2" descr="Speaking - Free people icons"/>
          <p:cNvPicPr>
            <a:picLocks noChangeAspect="1" noChangeArrowheads="1"/>
          </p:cNvPicPr>
          <p:nvPr/>
        </p:nvPicPr>
        <p:blipFill>
          <a:blip r:embed="rId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2520" y="1613707"/>
            <a:ext cx="611919" cy="61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79899" y="1589451"/>
            <a:ext cx="3850640" cy="579120"/>
          </a:xfrm>
          <a:prstGeom prst="roundRect">
            <a:avLst/>
          </a:prstGeom>
          <a:solidFill>
            <a:srgbClr val="1CB9F2"/>
          </a:solidFill>
          <a:ln w="12700" cap="flat" cmpd="sng" algn="ctr">
            <a:solidFill>
              <a:srgbClr val="1CB9F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ctr"/>
            <a:r>
              <a:rPr lang="en-US" kern="0" dirty="0">
                <a:solidFill>
                  <a:prstClr val="white"/>
                </a:solidFill>
                <a:cs typeface="Arial" panose="020B0604020202020204" pitchFamily="34" charset="0"/>
              </a:rPr>
              <a:t>Platform Analysis</a:t>
            </a:r>
            <a:endParaRPr lang="en-US" kern="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8" y="2225626"/>
            <a:ext cx="8158579" cy="4521403"/>
          </a:xfr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8850" y="142044"/>
            <a:ext cx="6332738" cy="1143000"/>
          </a:xfrm>
        </p:spPr>
        <p:txBody>
          <a:bodyPr>
            <a:normAutofit/>
          </a:bodyPr>
          <a:lstStyle/>
          <a:p>
            <a:pPr algn="r"/>
            <a:r>
              <a:rPr lang="en-US" sz="4400" dirty="0">
                <a:solidFill>
                  <a:schemeClr val="bg1"/>
                </a:solidFill>
              </a:rPr>
              <a:t>Browser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8762365" y="2517140"/>
            <a:ext cx="3169285" cy="3953510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BFBFBF">
                  <a:lumMod val="110000"/>
                  <a:satMod val="105000"/>
                  <a:tint val="67000"/>
                </a:srgbClr>
              </a:gs>
              <a:gs pos="50000">
                <a:srgbClr val="BFBFBF">
                  <a:lumMod val="105000"/>
                  <a:satMod val="103000"/>
                  <a:tint val="73000"/>
                </a:srgbClr>
              </a:gs>
              <a:gs pos="100000">
                <a:srgbClr val="BFBFBF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BFBFB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/>
              <a:t>In the given time frame  </a:t>
            </a:r>
            <a:r>
              <a:rPr lang="en-US" sz="1400" dirty="0" err="1"/>
              <a:t>C</a:t>
            </a:r>
            <a:r>
              <a:rPr lang="en-IN" altLang="en-US" sz="1400" dirty="0" err="1"/>
              <a:t>h</a:t>
            </a:r>
            <a:r>
              <a:rPr lang="en-US" sz="1400" dirty="0" err="1"/>
              <a:t>rome</a:t>
            </a:r>
            <a:r>
              <a:rPr lang="en-US" sz="1400" dirty="0"/>
              <a:t> browser visitors held the largest share with more than 74.86%</a:t>
            </a:r>
            <a:endParaRPr lang="en-US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/>
              <a:t>Other platforms such as Safari, </a:t>
            </a:r>
            <a:r>
              <a:rPr lang="en-US" sz="1400" dirty="0" err="1"/>
              <a:t>FireFox</a:t>
            </a:r>
            <a:r>
              <a:rPr lang="en-US" sz="1400" dirty="0"/>
              <a:t>, </a:t>
            </a:r>
            <a:r>
              <a:rPr lang="en-US" sz="1400" dirty="0" err="1"/>
              <a:t>MSEdge</a:t>
            </a:r>
            <a:r>
              <a:rPr lang="en-US" sz="1400" dirty="0"/>
              <a:t> among others held comparatively very lower share ranging </a:t>
            </a:r>
            <a:r>
              <a:rPr lang="en-US" sz="1400" dirty="0" err="1"/>
              <a:t>upto</a:t>
            </a:r>
            <a:r>
              <a:rPr lang="en-US" sz="1400" dirty="0"/>
              <a:t> 12.11%</a:t>
            </a:r>
            <a:endParaRPr lang="en-US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/>
              <a:t>UI/UX design </a:t>
            </a:r>
            <a:r>
              <a:rPr lang="en-US" sz="1400" dirty="0" err="1"/>
              <a:t>ExcelR</a:t>
            </a:r>
            <a:r>
              <a:rPr lang="en-US" sz="1400" dirty="0"/>
              <a:t> Solution’s Conversational AI should be very user friendly for </a:t>
            </a:r>
            <a:r>
              <a:rPr lang="en-US" sz="1400" dirty="0" err="1"/>
              <a:t>C</a:t>
            </a:r>
            <a:r>
              <a:rPr lang="en-IN" altLang="en-US" sz="1400" dirty="0" err="1"/>
              <a:t>h</a:t>
            </a:r>
            <a:r>
              <a:rPr lang="en-US" sz="1400" dirty="0" err="1"/>
              <a:t>rome</a:t>
            </a:r>
            <a:r>
              <a:rPr lang="en-US" sz="1400" dirty="0"/>
              <a:t> browser</a:t>
            </a:r>
            <a:endParaRPr lang="en-US" sz="1400" dirty="0"/>
          </a:p>
        </p:txBody>
      </p:sp>
      <p:sp>
        <p:nvSpPr>
          <p:cNvPr id="7" name="Rounded Rectangle 6"/>
          <p:cNvSpPr/>
          <p:nvPr/>
        </p:nvSpPr>
        <p:spPr>
          <a:xfrm>
            <a:off x="79899" y="1589451"/>
            <a:ext cx="3850640" cy="579120"/>
          </a:xfrm>
          <a:prstGeom prst="roundRect">
            <a:avLst/>
          </a:prstGeom>
          <a:solidFill>
            <a:srgbClr val="1CB9F2"/>
          </a:solidFill>
          <a:ln w="12700" cap="flat" cmpd="sng" algn="ctr">
            <a:solidFill>
              <a:srgbClr val="1CB9F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ctr"/>
            <a:r>
              <a:rPr lang="en-US" dirty="0">
                <a:solidFill>
                  <a:schemeClr val="bg1"/>
                </a:solidFill>
              </a:rPr>
              <a:t>Browser</a:t>
            </a:r>
            <a:r>
              <a:rPr lang="en-US" kern="0" dirty="0">
                <a:solidFill>
                  <a:prstClr val="white"/>
                </a:solidFill>
                <a:cs typeface="Arial" panose="020B0604020202020204" pitchFamily="34" charset="0"/>
              </a:rPr>
              <a:t> Analysis</a:t>
            </a:r>
            <a:endParaRPr lang="en-US" kern="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pic>
        <p:nvPicPr>
          <p:cNvPr id="9" name="Picture 2" descr="Speaking - Free people icons"/>
          <p:cNvPicPr>
            <a:picLocks noChangeAspect="1" noChangeArrowheads="1"/>
          </p:cNvPicPr>
          <p:nvPr/>
        </p:nvPicPr>
        <p:blipFill>
          <a:blip r:embed="rId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2520" y="1613707"/>
            <a:ext cx="611919" cy="61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2" y="2225626"/>
            <a:ext cx="8352273" cy="449033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648918" y="2269060"/>
            <a:ext cx="6434225" cy="2036067"/>
          </a:xfrm>
        </p:spPr>
        <p:txBody>
          <a:bodyPr>
            <a:noAutofit/>
          </a:bodyPr>
          <a:lstStyle/>
          <a:p>
            <a:pPr algn="r"/>
            <a:r>
              <a:rPr lang="en-IN" dirty="0"/>
              <a:t>Topic Modelling On         Unstructured Data</a:t>
            </a:r>
            <a:endParaRPr lang="en-IN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IN" altLang="en-US"/>
              <a:t>CLASSIFICATION OF CONVERSATION</a:t>
            </a:r>
            <a:endParaRPr lang="en-IN" altLang="en-US"/>
          </a:p>
        </p:txBody>
      </p:sp>
      <p:sp>
        <p:nvSpPr>
          <p:cNvPr id="6" name="Rounded Rectangle 5"/>
          <p:cNvSpPr/>
          <p:nvPr/>
        </p:nvSpPr>
        <p:spPr>
          <a:xfrm>
            <a:off x="3700145" y="2326005"/>
            <a:ext cx="6178550" cy="9823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IN" altLang="en-US" sz="4000"/>
              <a:t>Overall Conversation</a:t>
            </a:r>
            <a:endParaRPr lang="en-IN" altLang="en-US" sz="4000"/>
          </a:p>
        </p:txBody>
      </p:sp>
      <p:sp>
        <p:nvSpPr>
          <p:cNvPr id="7" name="Rounded Rectangle 6"/>
          <p:cNvSpPr/>
          <p:nvPr/>
        </p:nvSpPr>
        <p:spPr>
          <a:xfrm>
            <a:off x="1725295" y="4244340"/>
            <a:ext cx="4969510" cy="107378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IN" altLang="en-US" sz="4000"/>
              <a:t>Visitor </a:t>
            </a:r>
            <a:r>
              <a:rPr lang="en-IN" altLang="en-US" sz="4000">
                <a:sym typeface="+mn-ea"/>
              </a:rPr>
              <a:t>Conversation</a:t>
            </a:r>
            <a:endParaRPr lang="en-IN" altLang="en-US" sz="4000"/>
          </a:p>
        </p:txBody>
      </p:sp>
      <p:sp>
        <p:nvSpPr>
          <p:cNvPr id="8" name="Rounded Rectangle 7"/>
          <p:cNvSpPr/>
          <p:nvPr/>
        </p:nvSpPr>
        <p:spPr>
          <a:xfrm>
            <a:off x="6891655" y="4244340"/>
            <a:ext cx="4683125" cy="107378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IN" altLang="en-US" sz="4000"/>
              <a:t>Bot </a:t>
            </a:r>
            <a:r>
              <a:rPr lang="en-IN" altLang="en-US" sz="4000">
                <a:sym typeface="+mn-ea"/>
              </a:rPr>
              <a:t>Conversation</a:t>
            </a:r>
            <a:endParaRPr lang="en-IN" altLang="en-US" sz="4000"/>
          </a:p>
        </p:txBody>
      </p:sp>
      <p:cxnSp>
        <p:nvCxnSpPr>
          <p:cNvPr id="13" name="Elbow Connector 12"/>
          <p:cNvCxnSpPr>
            <a:stCxn id="6" idx="2"/>
            <a:endCxn id="8" idx="0"/>
          </p:cNvCxnSpPr>
          <p:nvPr/>
        </p:nvCxnSpPr>
        <p:spPr>
          <a:xfrm rot="5400000" flipV="1">
            <a:off x="7543483" y="2554288"/>
            <a:ext cx="935990" cy="2444115"/>
          </a:xfrm>
          <a:prstGeom prst="bentConnector3">
            <a:avLst>
              <a:gd name="adj1" fmla="val 49966"/>
            </a:avLst>
          </a:prstGeom>
          <a:ln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6" idx="2"/>
            <a:endCxn id="7" idx="0"/>
          </p:cNvCxnSpPr>
          <p:nvPr/>
        </p:nvCxnSpPr>
        <p:spPr>
          <a:xfrm rot="5400000">
            <a:off x="5031740" y="2486660"/>
            <a:ext cx="935990" cy="2579370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IN" altLang="en-US"/>
              <a:t>Topic Mining on </a:t>
            </a:r>
            <a:br>
              <a:rPr lang="en-IN" altLang="en-US"/>
            </a:br>
            <a:r>
              <a:rPr lang="en-IN" altLang="en-US"/>
              <a:t>Visitor Conversation</a:t>
            </a:r>
            <a:endParaRPr lang="en-I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955"/>
            <a:ext cx="11349990" cy="1143000"/>
          </a:xfrm>
        </p:spPr>
        <p:txBody>
          <a:bodyPr/>
          <a:p>
            <a:pPr algn="r"/>
            <a:r>
              <a:rPr lang="en-IN" altLang="en-US" sz="4000">
                <a:solidFill>
                  <a:schemeClr val="bg1"/>
                </a:solidFill>
              </a:rPr>
              <a:t>Extraction from Visitors Chat</a:t>
            </a:r>
            <a:endParaRPr lang="en-IN" altLang="en-US" sz="4000">
              <a:solidFill>
                <a:schemeClr val="bg1"/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1"/>
          </p:nvPr>
        </p:nvGraphicFramePr>
        <p:xfrm>
          <a:off x="120650" y="2190115"/>
          <a:ext cx="6736715" cy="46202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736715"/>
              </a:tblGrid>
              <a:tr h="2717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(2019-10-05 23:26:21) Visitor 82253928: Hi</a:t>
                      </a: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>
                    <a:solidFill>
                      <a:schemeClr val="bg1"/>
                    </a:solidFill>
                  </a:tcPr>
                </a:tc>
              </a:tr>
              <a:tr h="2260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(2019-10-05 23:26:49) Visitor 82253928: How many day the course</a:t>
                      </a: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/>
                </a:tc>
              </a:tr>
              <a:tr h="2260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(2019-10-05 23:27:22) Visitor 82253928: hu</a:t>
                      </a: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/>
                </a:tc>
              </a:tr>
              <a:tr h="2260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(2019-10-05 20:06:03) Visitor 63953983: Visitor uploaded: IMG-20180113-WA0012.jpg</a:t>
                      </a: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/>
                </a:tc>
              </a:tr>
              <a:tr h="2717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(2019-10-05 18:47:00) Visitor 22845060: what other training do u offer ?</a:t>
                      </a: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/>
                </a:tc>
              </a:tr>
              <a:tr h="2717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(2019-10-06 11:16:15) Visitor 6631757: Can you please send contact number and location</a:t>
                      </a: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/>
                </a:tc>
              </a:tr>
              <a:tr h="2717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(2019-10-06 11:16:46) Visitor 6631757: Regarding Service now course</a:t>
                      </a: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/>
                </a:tc>
              </a:tr>
              <a:tr h="2717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(2019-10-06 11:16:59) Visitor 6631757: Fee details and duration</a:t>
                      </a: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/>
                </a:tc>
              </a:tr>
              <a:tr h="2717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(2019-10-06 11:17:29) Visitor 6631757: Location please</a:t>
                      </a: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/>
                </a:tc>
              </a:tr>
              <a:tr h="2717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(2019-10-06 11:12:01) Visitor 6631757: Hi</a:t>
                      </a: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/>
                </a:tc>
              </a:tr>
              <a:tr h="2260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(2019-10-06 11:12:29) Visitor 6631757: Service now</a:t>
                      </a: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/>
                </a:tc>
              </a:tr>
              <a:tr h="2260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(2019-10-06 11:13:07) Visitor 6631757: Location please</a:t>
                      </a: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/>
                </a:tc>
              </a:tr>
              <a:tr h="2260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(2019-10-06 11:13:37) Visitor 6631757: One of my friend looking for that</a:t>
                      </a: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/>
                </a:tc>
              </a:tr>
              <a:tr h="2260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(2019-10-06 11:14:22) Visitor 6631757: phone number</a:t>
                      </a: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/>
                </a:tc>
              </a:tr>
              <a:tr h="2260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(2019-10-06 10:56:30) Visitor 98520502: Hey i was looking for the business analytics course</a:t>
                      </a: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/>
                </a:tc>
              </a:tr>
              <a:tr h="2260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(2019-10-06 10:56:43) Visitor 98520502: Cud u plz help me wid the course details</a:t>
                      </a: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/>
                </a:tc>
              </a:tr>
              <a:tr h="2260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(2019-10-06 10:58:26) Visitor 98520502: Same fee for classroom and online training?</a:t>
                      </a: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/>
                </a:tc>
              </a:tr>
            </a:tbl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120650" y="1543685"/>
            <a:ext cx="4047490" cy="415290"/>
          </a:xfrm>
          <a:prstGeom prst="roundRect">
            <a:avLst/>
          </a:prstGeom>
          <a:solidFill>
            <a:srgbClr val="1CB9F2"/>
          </a:solidFill>
          <a:ln w="12700" cap="flat" cmpd="sng" algn="ctr">
            <a:solidFill>
              <a:srgbClr val="1CB9F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lvl="0" algn="ctr"/>
            <a:r>
              <a:rPr lang="en-IN" altLang="en-US" sz="2000" dirty="0">
                <a:solidFill>
                  <a:schemeClr val="bg1"/>
                </a:solidFill>
              </a:rPr>
              <a:t>Visitors Chat</a:t>
            </a:r>
            <a:endParaRPr lang="en-IN" altLang="en-US" sz="2000" kern="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793990" y="1543685"/>
            <a:ext cx="4123055" cy="415925"/>
          </a:xfrm>
          <a:prstGeom prst="roundRect">
            <a:avLst/>
          </a:prstGeom>
          <a:solidFill>
            <a:srgbClr val="1CB9F2"/>
          </a:solidFill>
          <a:ln w="12700" cap="flat" cmpd="sng" algn="ctr">
            <a:solidFill>
              <a:srgbClr val="1CB9F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lvl="0" algn="ctr"/>
            <a:r>
              <a:rPr lang="en-IN" altLang="en-US" sz="2000" kern="0" dirty="0">
                <a:solidFill>
                  <a:prstClr val="white"/>
                </a:solidFill>
                <a:cs typeface="Arial" panose="020B0604020202020204" pitchFamily="34" charset="0"/>
              </a:rPr>
              <a:t>Data-Cleaning</a:t>
            </a:r>
            <a:endParaRPr lang="en-IN" altLang="en-US" sz="2000" kern="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pic>
        <p:nvPicPr>
          <p:cNvPr id="13" name="Picture 2" descr="Speaking - Free people icons"/>
          <p:cNvPicPr>
            <a:picLocks noChangeAspect="1" noChangeArrowheads="1"/>
          </p:cNvPicPr>
          <p:nvPr/>
        </p:nvPicPr>
        <p:blipFill>
          <a:blip r:embed="rId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635" y="1510837"/>
            <a:ext cx="611919" cy="61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ounded Rectangle 13"/>
          <p:cNvSpPr/>
          <p:nvPr/>
        </p:nvSpPr>
        <p:spPr>
          <a:xfrm>
            <a:off x="7793990" y="2385695"/>
            <a:ext cx="4122420" cy="3733165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BFBFBF">
                  <a:lumMod val="110000"/>
                  <a:satMod val="105000"/>
                  <a:tint val="67000"/>
                </a:srgbClr>
              </a:gs>
              <a:gs pos="50000">
                <a:srgbClr val="BFBFBF">
                  <a:lumMod val="105000"/>
                  <a:satMod val="103000"/>
                  <a:tint val="73000"/>
                </a:srgbClr>
              </a:gs>
              <a:gs pos="100000">
                <a:srgbClr val="BFBFBF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BFBFBF"/>
            </a:solidFill>
            <a:prstDash val="solid"/>
            <a:miter lim="800000"/>
          </a:ln>
          <a:effectLst/>
        </p:spPr>
        <p:txBody>
          <a:bodyPr rtlCol="0" anchor="ctr"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RemoveEmail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Tolower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removePunctuation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removeWords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removeNumbers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stripWhitespace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wordLengths </a:t>
            </a:r>
            <a:r>
              <a:rPr lang="en-IN" altLang="en-US" sz="2000" dirty="0"/>
              <a:t>of 3 to 15</a:t>
            </a:r>
            <a:endParaRPr lang="en-I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pPr algn="r"/>
            <a:r>
              <a:rPr lang="en-IN" altLang="en-US" sz="4000">
                <a:solidFill>
                  <a:schemeClr val="bg1"/>
                </a:solidFill>
                <a:sym typeface="+mn-ea"/>
              </a:rPr>
              <a:t> Term Document Matrix</a:t>
            </a:r>
            <a:endParaRPr lang="en-IN" altLang="en-US" sz="4000">
              <a:solidFill>
                <a:schemeClr val="bg1"/>
              </a:solidFill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60020" y="2048510"/>
            <a:ext cx="4871085" cy="3660775"/>
          </a:xfrm>
          <a:prstGeom prst="rect">
            <a:avLst/>
          </a:prstGeom>
        </p:spPr>
      </p:pic>
      <p:pic>
        <p:nvPicPr>
          <p:cNvPr id="3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41440" y="2048510"/>
            <a:ext cx="4162425" cy="39624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60020" y="1544320"/>
            <a:ext cx="4870450" cy="387350"/>
          </a:xfrm>
          <a:prstGeom prst="roundRect">
            <a:avLst/>
          </a:prstGeom>
          <a:solidFill>
            <a:srgbClr val="1CB9F2"/>
          </a:solidFill>
          <a:ln w="12700" cap="flat" cmpd="sng" algn="ctr">
            <a:solidFill>
              <a:srgbClr val="1CB9F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lvl="0" algn="ctr"/>
            <a:r>
              <a:rPr lang="en-IN" altLang="en-US">
                <a:solidFill>
                  <a:schemeClr val="bg1"/>
                </a:solidFill>
                <a:sym typeface="+mn-ea"/>
              </a:rPr>
              <a:t>Wordcloud</a:t>
            </a:r>
            <a:endParaRPr lang="en-IN" altLang="en-US" kern="0" dirty="0">
              <a:solidFill>
                <a:schemeClr val="bg1"/>
              </a:solidFill>
              <a:cs typeface="Arial" panose="020B0604020202020204" pitchFamily="34" charset="0"/>
              <a:sym typeface="+mn-ea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441440" y="1543685"/>
            <a:ext cx="4161790" cy="387350"/>
          </a:xfrm>
          <a:prstGeom prst="roundRect">
            <a:avLst/>
          </a:prstGeom>
          <a:solidFill>
            <a:srgbClr val="1CB9F2"/>
          </a:solidFill>
          <a:ln w="12700" cap="flat" cmpd="sng" algn="ctr">
            <a:solidFill>
              <a:srgbClr val="1CB9F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lvl="0" algn="ctr"/>
            <a:r>
              <a:rPr lang="en-IN" altLang="en-US" kern="0" dirty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Barplot</a:t>
            </a:r>
            <a:endParaRPr lang="en-IN" altLang="en-US" kern="0" dirty="0">
              <a:solidFill>
                <a:schemeClr val="bg1"/>
              </a:solidFill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955"/>
            <a:ext cx="11452860" cy="1143000"/>
          </a:xfrm>
        </p:spPr>
        <p:txBody>
          <a:bodyPr>
            <a:normAutofit/>
          </a:bodyPr>
          <a:p>
            <a:pPr algn="r"/>
            <a:r>
              <a:rPr lang="en-IN" altLang="en-US" sz="3600">
                <a:solidFill>
                  <a:schemeClr val="bg1"/>
                </a:solidFill>
                <a:sym typeface="+mn-ea"/>
              </a:rPr>
              <a:t>TF - Inverse Document Frequency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23190" y="1543685"/>
            <a:ext cx="4870450" cy="387350"/>
          </a:xfrm>
          <a:prstGeom prst="roundRect">
            <a:avLst/>
          </a:prstGeom>
          <a:solidFill>
            <a:srgbClr val="1CB9F2"/>
          </a:solidFill>
          <a:ln w="12700" cap="flat" cmpd="sng" algn="ctr">
            <a:solidFill>
              <a:srgbClr val="1CB9F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lvl="0" algn="ctr"/>
            <a:r>
              <a:rPr lang="en-IN" altLang="en-US">
                <a:solidFill>
                  <a:schemeClr val="bg1"/>
                </a:solidFill>
                <a:sym typeface="+mn-ea"/>
              </a:rPr>
              <a:t>Wordcloud</a:t>
            </a:r>
            <a:endParaRPr lang="en-IN" altLang="en-US" kern="0" dirty="0">
              <a:solidFill>
                <a:schemeClr val="bg1"/>
              </a:solidFill>
              <a:cs typeface="Arial" panose="020B0604020202020204" pitchFamily="34" charset="0"/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23190" y="2020570"/>
            <a:ext cx="4870450" cy="410273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41440" y="2019935"/>
            <a:ext cx="4161790" cy="410337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6441440" y="1543685"/>
            <a:ext cx="4161790" cy="387350"/>
          </a:xfrm>
          <a:prstGeom prst="roundRect">
            <a:avLst/>
          </a:prstGeom>
          <a:solidFill>
            <a:srgbClr val="1CB9F2"/>
          </a:solidFill>
          <a:ln w="12700" cap="flat" cmpd="sng" algn="ctr">
            <a:solidFill>
              <a:srgbClr val="1CB9F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lvl="0" algn="ctr"/>
            <a:r>
              <a:rPr lang="en-IN" altLang="en-US" kern="0" dirty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Barplot</a:t>
            </a:r>
            <a:endParaRPr lang="en-IN" altLang="en-US" kern="0" dirty="0">
              <a:solidFill>
                <a:schemeClr val="bg1"/>
              </a:solidFill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955"/>
            <a:ext cx="11349990" cy="1143000"/>
          </a:xfrm>
        </p:spPr>
        <p:txBody>
          <a:bodyPr>
            <a:normAutofit fontScale="90000"/>
          </a:bodyPr>
          <a:p>
            <a:pPr algn="r"/>
            <a:r>
              <a:rPr lang="en-IN" altLang="en-US" sz="4000">
                <a:solidFill>
                  <a:schemeClr val="bg1"/>
                </a:solidFill>
                <a:sym typeface="+mn-ea"/>
              </a:rPr>
              <a:t>Term Document Matrix</a:t>
            </a:r>
            <a:br>
              <a:rPr lang="en-IN" altLang="en-US" sz="4000" kern="0" dirty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</a:br>
            <a:r>
              <a:rPr lang="en-IN" altLang="en-US" sz="4000">
                <a:solidFill>
                  <a:schemeClr val="bg1"/>
                </a:solidFill>
                <a:sym typeface="+mn-ea"/>
              </a:rPr>
              <a:t>Positive Words</a:t>
            </a:r>
            <a:endParaRPr lang="en-US" sz="4000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63195" y="2177415"/>
            <a:ext cx="4500880" cy="362839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41440" y="2177415"/>
            <a:ext cx="4161790" cy="362839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23190" y="1543685"/>
            <a:ext cx="4540885" cy="387350"/>
          </a:xfrm>
          <a:prstGeom prst="roundRect">
            <a:avLst/>
          </a:prstGeom>
          <a:solidFill>
            <a:srgbClr val="1CB9F2"/>
          </a:solidFill>
          <a:ln w="12700" cap="flat" cmpd="sng" algn="ctr">
            <a:solidFill>
              <a:srgbClr val="1CB9F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lvl="0" algn="ctr"/>
            <a:r>
              <a:rPr lang="en-IN" altLang="en-US">
                <a:solidFill>
                  <a:schemeClr val="bg1"/>
                </a:solidFill>
                <a:sym typeface="+mn-ea"/>
              </a:rPr>
              <a:t>Wordcloud</a:t>
            </a:r>
            <a:endParaRPr lang="en-IN" altLang="en-US" kern="0" dirty="0">
              <a:solidFill>
                <a:schemeClr val="bg1"/>
              </a:solidFill>
              <a:cs typeface="Arial" panose="020B0604020202020204" pitchFamily="34" charset="0"/>
              <a:sym typeface="+mn-ea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441440" y="1543685"/>
            <a:ext cx="4161790" cy="387350"/>
          </a:xfrm>
          <a:prstGeom prst="roundRect">
            <a:avLst/>
          </a:prstGeom>
          <a:solidFill>
            <a:srgbClr val="1CB9F2"/>
          </a:solidFill>
          <a:ln w="12700" cap="flat" cmpd="sng" algn="ctr">
            <a:solidFill>
              <a:srgbClr val="1CB9F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lvl="0" algn="ctr"/>
            <a:r>
              <a:rPr lang="en-IN" altLang="en-US" kern="0" dirty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Barplot</a:t>
            </a:r>
            <a:endParaRPr lang="en-IN" altLang="en-US" kern="0" dirty="0">
              <a:solidFill>
                <a:schemeClr val="bg1"/>
              </a:solidFill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955"/>
            <a:ext cx="11395710" cy="1143000"/>
          </a:xfrm>
        </p:spPr>
        <p:txBody>
          <a:bodyPr>
            <a:normAutofit fontScale="90000"/>
          </a:bodyPr>
          <a:p>
            <a:pPr algn="r"/>
            <a:r>
              <a:rPr lang="en-IN" altLang="en-US" sz="3600">
                <a:solidFill>
                  <a:schemeClr val="bg1"/>
                </a:solidFill>
                <a:sym typeface="+mn-ea"/>
              </a:rPr>
              <a:t>TF-Inverse Document Frequency</a:t>
            </a:r>
            <a:br>
              <a:rPr lang="en-IN" altLang="en-US" sz="3600">
                <a:solidFill>
                  <a:schemeClr val="bg1"/>
                </a:solidFill>
              </a:rPr>
            </a:br>
            <a:r>
              <a:rPr lang="en-IN" altLang="en-US" sz="3600">
                <a:solidFill>
                  <a:schemeClr val="bg1"/>
                </a:solidFill>
              </a:rPr>
              <a:t>Positive Words </a:t>
            </a:r>
            <a:endParaRPr lang="en-IN" altLang="en-US" sz="3600">
              <a:solidFill>
                <a:schemeClr val="bg1"/>
              </a:solidFill>
            </a:endParaRPr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23190" y="2157095"/>
            <a:ext cx="4541520" cy="351726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41440" y="2157095"/>
            <a:ext cx="4161790" cy="351726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23190" y="1543685"/>
            <a:ext cx="4540885" cy="387350"/>
          </a:xfrm>
          <a:prstGeom prst="roundRect">
            <a:avLst/>
          </a:prstGeom>
          <a:solidFill>
            <a:srgbClr val="1CB9F2"/>
          </a:solidFill>
          <a:ln w="12700" cap="flat" cmpd="sng" algn="ctr">
            <a:solidFill>
              <a:srgbClr val="1CB9F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lvl="0" algn="ctr"/>
            <a:r>
              <a:rPr lang="en-IN" altLang="en-US">
                <a:solidFill>
                  <a:schemeClr val="bg1"/>
                </a:solidFill>
                <a:sym typeface="+mn-ea"/>
              </a:rPr>
              <a:t>Wordcloud</a:t>
            </a:r>
            <a:endParaRPr lang="en-IN" altLang="en-US" kern="0" dirty="0">
              <a:solidFill>
                <a:schemeClr val="bg1"/>
              </a:solidFill>
              <a:cs typeface="Arial" panose="020B0604020202020204" pitchFamily="34" charset="0"/>
              <a:sym typeface="+mn-ea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441440" y="1543685"/>
            <a:ext cx="4161790" cy="387350"/>
          </a:xfrm>
          <a:prstGeom prst="roundRect">
            <a:avLst/>
          </a:prstGeom>
          <a:solidFill>
            <a:srgbClr val="1CB9F2"/>
          </a:solidFill>
          <a:ln w="12700" cap="flat" cmpd="sng" algn="ctr">
            <a:solidFill>
              <a:srgbClr val="1CB9F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lvl="0" algn="ctr"/>
            <a:r>
              <a:rPr lang="en-IN" altLang="en-US" kern="0" dirty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Barplot</a:t>
            </a:r>
            <a:endParaRPr lang="en-IN" altLang="en-US" kern="0" dirty="0">
              <a:solidFill>
                <a:schemeClr val="bg1"/>
              </a:solidFill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05237" y="0"/>
            <a:ext cx="1872937" cy="6417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13680" y="2591457"/>
            <a:ext cx="6614160" cy="4173450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82880">
              <a:lnSpc>
                <a:spcPct val="115000"/>
              </a:lnSpc>
            </a:pPr>
            <a:r>
              <a:rPr lang="en-US" sz="1600" b="1" i="1" u="sng" dirty="0">
                <a:solidFill>
                  <a:schemeClr val="accent1">
                    <a:lumMod val="75000"/>
                  </a:schemeClr>
                </a:solidFill>
                <a:latin typeface="+mj-lt"/>
                <a:ea typeface="Times New Roman" panose="02020603050405020304" pitchFamily="18" charset="0"/>
              </a:rPr>
              <a:t>Unstructured Data (chat between Visitor and bot)</a:t>
            </a:r>
            <a:endParaRPr lang="en-US" sz="1600" b="1" i="1" u="sng" dirty="0">
              <a:solidFill>
                <a:schemeClr val="accent1">
                  <a:lumMod val="75000"/>
                </a:schemeClr>
              </a:solidFill>
              <a:latin typeface="+mj-lt"/>
              <a:ea typeface="Times New Roman" panose="02020603050405020304" pitchFamily="18" charset="0"/>
            </a:endParaRPr>
          </a:p>
          <a:p>
            <a:pPr marL="182880">
              <a:lnSpc>
                <a:spcPct val="115000"/>
              </a:lnSpc>
            </a:pPr>
            <a:endParaRPr lang="en-US" sz="1600" b="1" i="1" u="sng" dirty="0">
              <a:solidFill>
                <a:schemeClr val="accent1">
                  <a:lumMod val="75000"/>
                </a:schemeClr>
              </a:solidFill>
              <a:latin typeface="+mj-lt"/>
              <a:ea typeface="Times New Roman" panose="02020603050405020304" pitchFamily="18" charset="0"/>
            </a:endParaRPr>
          </a:p>
          <a:p>
            <a:pPr marL="355600">
              <a:lnSpc>
                <a:spcPct val="150000"/>
              </a:lnSpc>
            </a:pP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(2019-11-02 07:37:58) </a:t>
            </a:r>
            <a:r>
              <a:rPr lang="en-US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Mounica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Patel: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>
                <a:latin typeface="Times New Roman" panose="02020603050405020304" pitchFamily="18" charset="0"/>
              </a:rPr>
              <a:t>Thank you for connecting with </a:t>
            </a:r>
            <a:r>
              <a:rPr lang="en-US" sz="1400" i="1" dirty="0" err="1">
                <a:latin typeface="Times New Roman" panose="02020603050405020304" pitchFamily="18" charset="0"/>
              </a:rPr>
              <a:t>ExcelR</a:t>
            </a:r>
            <a:r>
              <a:rPr lang="en-US" sz="1400" i="1" dirty="0">
                <a:latin typeface="Times New Roman" panose="02020603050405020304" pitchFamily="18" charset="0"/>
              </a:rPr>
              <a:t>! We don’t just train, we transform by making a POSITIVE impact on your CAREER!</a:t>
            </a:r>
            <a:endParaRPr lang="en-US" sz="1400" i="1" dirty="0">
              <a:latin typeface="Times New Roman" panose="02020603050405020304" pitchFamily="18" charset="0"/>
            </a:endParaRPr>
          </a:p>
          <a:p>
            <a:pPr marL="355600">
              <a:lnSpc>
                <a:spcPct val="150000"/>
              </a:lnSpc>
            </a:pPr>
            <a:r>
              <a:rPr lang="en-US" sz="1400" i="1" dirty="0">
                <a:latin typeface="Times New Roman" panose="02020603050405020304" pitchFamily="18" charset="0"/>
              </a:rPr>
              <a:t>Hello, how may I be of assistance to you?</a:t>
            </a:r>
            <a:endParaRPr lang="en-US" sz="1400" i="1" dirty="0">
              <a:latin typeface="Times New Roman" panose="02020603050405020304" pitchFamily="18" charset="0"/>
            </a:endParaRPr>
          </a:p>
          <a:p>
            <a:pPr marL="3556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(2019-11-02 07:40:06) Visitor 66013368: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>
                <a:latin typeface="Times New Roman" panose="02020603050405020304" pitchFamily="18" charset="0"/>
              </a:rPr>
              <a:t>Hi</a:t>
            </a:r>
            <a:endParaRPr lang="en-US" sz="1400" i="1" dirty="0">
              <a:latin typeface="Times New Roman" panose="02020603050405020304" pitchFamily="18" charset="0"/>
            </a:endParaRPr>
          </a:p>
          <a:p>
            <a:pPr marL="3556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(2019-11-02 07:40:12) </a:t>
            </a:r>
            <a:r>
              <a:rPr lang="en-US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Mounica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Patel: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>
                <a:latin typeface="Times New Roman" panose="02020603050405020304" pitchFamily="18" charset="0"/>
              </a:rPr>
              <a:t>Hello, how may I be of assistance to you?</a:t>
            </a:r>
            <a:endParaRPr lang="en-US" sz="1400" i="1" dirty="0">
              <a:latin typeface="Times New Roman" panose="02020603050405020304" pitchFamily="18" charset="0"/>
            </a:endParaRPr>
          </a:p>
          <a:p>
            <a:pPr marL="355600">
              <a:lnSpc>
                <a:spcPct val="150000"/>
              </a:lnSpc>
            </a:pP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(2019-11-02 07:40:45) Visitor 66013368: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>
                <a:latin typeface="Times New Roman" panose="02020603050405020304" pitchFamily="18" charset="0"/>
              </a:rPr>
              <a:t>Do you provide weekend batches</a:t>
            </a:r>
            <a:endParaRPr lang="en-US" sz="1400" i="1" dirty="0">
              <a:latin typeface="Times New Roman" panose="02020603050405020304" pitchFamily="18" charset="0"/>
            </a:endParaRPr>
          </a:p>
          <a:p>
            <a:pPr marL="3556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(2019-11-02 07:41:02) </a:t>
            </a:r>
            <a:r>
              <a:rPr lang="en-US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Mounica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Patel: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>
                <a:latin typeface="Times New Roman" panose="02020603050405020304" pitchFamily="18" charset="0"/>
              </a:rPr>
              <a:t>yes</a:t>
            </a:r>
            <a:endParaRPr lang="en-US" sz="1400" i="1" dirty="0">
              <a:latin typeface="Times New Roman" panose="02020603050405020304" pitchFamily="18" charset="0"/>
            </a:endParaRPr>
          </a:p>
          <a:p>
            <a:pPr marL="355600">
              <a:lnSpc>
                <a:spcPct val="150000"/>
              </a:lnSpc>
            </a:pP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(2019-11-02 07:41:19) Visitor 66013368: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>
                <a:latin typeface="Times New Roman" panose="02020603050405020304" pitchFamily="18" charset="0"/>
              </a:rPr>
              <a:t>Is </a:t>
            </a:r>
            <a:r>
              <a:rPr lang="en-US" sz="1400" i="1" dirty="0" err="1">
                <a:latin typeface="Times New Roman" panose="02020603050405020304" pitchFamily="18" charset="0"/>
              </a:rPr>
              <a:t>ur</a:t>
            </a:r>
            <a:r>
              <a:rPr lang="en-US" sz="1400" i="1" dirty="0">
                <a:latin typeface="Times New Roman" panose="02020603050405020304" pitchFamily="18" charset="0"/>
              </a:rPr>
              <a:t> office is opened today?</a:t>
            </a:r>
            <a:endParaRPr lang="en-US" sz="1400" i="1" dirty="0">
              <a:latin typeface="Times New Roman" panose="02020603050405020304" pitchFamily="18" charset="0"/>
            </a:endParaRPr>
          </a:p>
          <a:p>
            <a:pPr marL="3556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(2019-11-02 07:41:32) Visitor 66013368: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</a:rPr>
              <a:t>Btm</a:t>
            </a:r>
            <a:r>
              <a:rPr lang="en-US" sz="1400" i="1" dirty="0">
                <a:latin typeface="Times New Roman" panose="02020603050405020304" pitchFamily="18" charset="0"/>
              </a:rPr>
              <a:t> 1stage</a:t>
            </a:r>
            <a:endParaRPr lang="en-US" sz="1400" i="1" dirty="0">
              <a:latin typeface="Times New Roman" panose="02020603050405020304" pitchFamily="18" charset="0"/>
            </a:endParaRPr>
          </a:p>
          <a:p>
            <a:pPr marL="3556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(2019-11-02 07:42:02) </a:t>
            </a:r>
            <a:r>
              <a:rPr lang="en-US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Mounica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Patel: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>
                <a:latin typeface="Times New Roman" panose="02020603050405020304" pitchFamily="18" charset="0"/>
              </a:rPr>
              <a:t>yes</a:t>
            </a:r>
            <a:endParaRPr lang="en-US" sz="1400" i="1" dirty="0">
              <a:latin typeface="Times New Roman" panose="02020603050405020304" pitchFamily="18" charset="0"/>
            </a:endParaRPr>
          </a:p>
          <a:p>
            <a:pPr marL="9144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4056" y="0"/>
            <a:ext cx="10164932" cy="25914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26187" y="19046"/>
            <a:ext cx="5451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100">
                <a:solidFill>
                  <a:schemeClr val="accent4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IN" sz="2800" u="sng" dirty="0"/>
              <a:t>OVERVIEW OF DATA SET</a:t>
            </a:r>
            <a:endParaRPr lang="en-IN" sz="2800" u="sng" dirty="0"/>
          </a:p>
        </p:txBody>
      </p:sp>
      <p:sp>
        <p:nvSpPr>
          <p:cNvPr id="17" name="Rectangle 16"/>
          <p:cNvSpPr/>
          <p:nvPr/>
        </p:nvSpPr>
        <p:spPr>
          <a:xfrm>
            <a:off x="26186" y="475902"/>
            <a:ext cx="1027905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8thCentury" pitchFamily="2" charset="0"/>
              </a:rPr>
              <a:t>91 Days Conversational Data </a:t>
            </a:r>
            <a:endParaRPr lang="en-US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8thCentury" pitchFamily="2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8thCentury" pitchFamily="2" charset="0"/>
              </a:rPr>
              <a:t>File Format - Text Files (91)</a:t>
            </a:r>
            <a:endParaRPr lang="en-US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8thCentury" pitchFamily="2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8thCentury" pitchFamily="2" charset="0"/>
              </a:rPr>
              <a:t>Data is in Semi Structured Format</a:t>
            </a:r>
            <a:endParaRPr lang="en-US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8thCentury" pitchFamily="2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8thCentury" pitchFamily="2" charset="0"/>
              </a:rPr>
              <a:t>Including Conversation Transcripts Between Visitor and </a:t>
            </a:r>
            <a:r>
              <a:rPr lang="en-US" sz="20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8thCentury" pitchFamily="2" charset="0"/>
              </a:rPr>
              <a:t>ExcelR</a:t>
            </a:r>
            <a:r>
              <a:rPr lang="en-US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8thCentury" pitchFamily="2" charset="0"/>
              </a:rPr>
              <a:t> </a:t>
            </a:r>
            <a:r>
              <a:rPr lang="en-US" sz="20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8thCentury" pitchFamily="2" charset="0"/>
              </a:rPr>
              <a:t>Chatbot</a:t>
            </a:r>
            <a:endParaRPr lang="en-US" sz="20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8thCentury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-4056" y="2591457"/>
            <a:ext cx="5734296" cy="412728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18288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i="1" u="sng" dirty="0">
                <a:solidFill>
                  <a:schemeClr val="accent1">
                    <a:lumMod val="75000"/>
                  </a:schemeClr>
                </a:solidFill>
                <a:latin typeface="+mj-lt"/>
                <a:ea typeface="Times New Roman" panose="02020603050405020304" pitchFamily="18" charset="0"/>
              </a:rPr>
              <a:t>Structured Data (14 Variables)</a:t>
            </a:r>
            <a:endParaRPr lang="en-US" sz="1600" b="1" i="1" u="sng" dirty="0">
              <a:solidFill>
                <a:schemeClr val="accent1">
                  <a:lumMod val="75000"/>
                </a:schemeClr>
              </a:solidFill>
              <a:latin typeface="+mj-lt"/>
              <a:ea typeface="Times New Roman" panose="02020603050405020304" pitchFamily="18" charset="0"/>
            </a:endParaRPr>
          </a:p>
          <a:p>
            <a:pPr marL="18288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600" b="1" i="1" u="sng" dirty="0">
              <a:solidFill>
                <a:schemeClr val="accent1">
                  <a:lumMod val="75000"/>
                </a:schemeClr>
              </a:solidFill>
              <a:latin typeface="+mj-lt"/>
              <a:ea typeface="Times New Roman" panose="02020603050405020304" pitchFamily="18" charset="0"/>
            </a:endParaRPr>
          </a:p>
          <a:p>
            <a:pPr marL="18288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i="1" dirty="0">
                <a:latin typeface="+mj-lt"/>
                <a:ea typeface="Times New Roman" panose="02020603050405020304" pitchFamily="18" charset="0"/>
              </a:rPr>
              <a:t>Visitor ID</a:t>
            </a:r>
            <a:r>
              <a:rPr lang="en-US" sz="1400" i="1" dirty="0">
                <a:latin typeface="+mj-lt"/>
                <a:ea typeface="Times New Roman" panose="02020603050405020304" pitchFamily="18" charset="0"/>
              </a:rPr>
              <a:t>:</a:t>
            </a:r>
            <a:r>
              <a:rPr lang="en-US" sz="1400" dirty="0">
                <a:latin typeface="+mj-lt"/>
                <a:ea typeface="Times New Roman" panose="02020603050405020304" pitchFamily="18" charset="0"/>
              </a:rPr>
              <a:t> 591061.v4ien5k0d36DSO</a:t>
            </a:r>
            <a:endParaRPr lang="en-US" sz="1400" dirty="0">
              <a:latin typeface="+mj-lt"/>
              <a:ea typeface="Arial" panose="020B0604020202020204" pitchFamily="34" charset="0"/>
            </a:endParaRPr>
          </a:p>
          <a:p>
            <a:pPr marL="18288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i="1" dirty="0">
                <a:latin typeface="+mj-lt"/>
                <a:ea typeface="Times New Roman" panose="02020603050405020304" pitchFamily="18" charset="0"/>
              </a:rPr>
              <a:t>Visitor Name</a:t>
            </a:r>
            <a:r>
              <a:rPr lang="en-US" sz="1400" i="1" dirty="0">
                <a:latin typeface="+mj-lt"/>
                <a:ea typeface="Times New Roman" panose="02020603050405020304" pitchFamily="18" charset="0"/>
              </a:rPr>
              <a:t>:</a:t>
            </a:r>
            <a:r>
              <a:rPr lang="en-US" sz="1400" dirty="0">
                <a:latin typeface="+mj-lt"/>
                <a:ea typeface="Times New Roman" panose="02020603050405020304" pitchFamily="18" charset="0"/>
              </a:rPr>
              <a:t> Visitor 66013368</a:t>
            </a:r>
            <a:endParaRPr lang="en-US" sz="1400" dirty="0">
              <a:latin typeface="+mj-lt"/>
              <a:ea typeface="Arial" panose="020B0604020202020204" pitchFamily="34" charset="0"/>
            </a:endParaRPr>
          </a:p>
          <a:p>
            <a:pPr marL="18288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i="1" dirty="0">
                <a:latin typeface="+mj-lt"/>
                <a:ea typeface="Times New Roman" panose="02020603050405020304" pitchFamily="18" charset="0"/>
              </a:rPr>
              <a:t>Visitor Email</a:t>
            </a:r>
            <a:r>
              <a:rPr lang="en-US" sz="1400" i="1" dirty="0">
                <a:latin typeface="+mj-lt"/>
                <a:ea typeface="Times New Roman" panose="02020603050405020304" pitchFamily="18" charset="0"/>
              </a:rPr>
              <a:t>:</a:t>
            </a:r>
            <a:endParaRPr lang="en-US" sz="1400" dirty="0">
              <a:latin typeface="+mj-lt"/>
              <a:ea typeface="Arial" panose="020B0604020202020204" pitchFamily="34" charset="0"/>
            </a:endParaRPr>
          </a:p>
          <a:p>
            <a:pPr marL="18288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i="1" dirty="0">
                <a:latin typeface="+mj-lt"/>
                <a:ea typeface="Times New Roman" panose="02020603050405020304" pitchFamily="18" charset="0"/>
              </a:rPr>
              <a:t>Visitor Notes</a:t>
            </a:r>
            <a:r>
              <a:rPr lang="en-US" sz="1400" i="1" dirty="0">
                <a:latin typeface="+mj-lt"/>
                <a:ea typeface="Times New Roman" panose="02020603050405020304" pitchFamily="18" charset="0"/>
              </a:rPr>
              <a:t>:</a:t>
            </a:r>
            <a:r>
              <a:rPr lang="en-US" sz="1400" dirty="0">
                <a:latin typeface="+mj-lt"/>
                <a:ea typeface="Times New Roman" panose="02020603050405020304" pitchFamily="18" charset="0"/>
              </a:rPr>
              <a:t> </a:t>
            </a:r>
            <a:endParaRPr lang="en-US" sz="1400" dirty="0">
              <a:latin typeface="+mj-lt"/>
              <a:ea typeface="Arial" panose="020B0604020202020204" pitchFamily="34" charset="0"/>
            </a:endParaRPr>
          </a:p>
          <a:p>
            <a:pPr marL="18288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i="1" dirty="0">
                <a:latin typeface="+mj-lt"/>
                <a:ea typeface="Times New Roman" panose="02020603050405020304" pitchFamily="18" charset="0"/>
              </a:rPr>
              <a:t>IP</a:t>
            </a:r>
            <a:r>
              <a:rPr lang="en-US" sz="1400" i="1" dirty="0">
                <a:latin typeface="+mj-lt"/>
                <a:ea typeface="Times New Roman" panose="02020603050405020304" pitchFamily="18" charset="0"/>
              </a:rPr>
              <a:t>:</a:t>
            </a:r>
            <a:r>
              <a:rPr lang="en-US" sz="1400" dirty="0">
                <a:latin typeface="+mj-lt"/>
                <a:ea typeface="Times New Roman" panose="02020603050405020304" pitchFamily="18" charset="0"/>
              </a:rPr>
              <a:t> 106.51.240.188</a:t>
            </a:r>
            <a:endParaRPr lang="en-US" sz="1400" dirty="0">
              <a:latin typeface="+mj-lt"/>
              <a:ea typeface="Arial" panose="020B0604020202020204" pitchFamily="34" charset="0"/>
            </a:endParaRPr>
          </a:p>
          <a:p>
            <a:pPr marL="18288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i="1" dirty="0">
                <a:latin typeface="+mj-lt"/>
                <a:ea typeface="Times New Roman" panose="02020603050405020304" pitchFamily="18" charset="0"/>
              </a:rPr>
              <a:t>Country Code</a:t>
            </a:r>
            <a:r>
              <a:rPr lang="en-US" sz="1400" i="1" dirty="0">
                <a:latin typeface="+mj-lt"/>
                <a:ea typeface="Times New Roman" panose="02020603050405020304" pitchFamily="18" charset="0"/>
              </a:rPr>
              <a:t>:</a:t>
            </a:r>
            <a:r>
              <a:rPr lang="en-US" sz="1400" dirty="0">
                <a:latin typeface="+mj-lt"/>
                <a:ea typeface="Times New Roman" panose="02020603050405020304" pitchFamily="18" charset="0"/>
              </a:rPr>
              <a:t> IN</a:t>
            </a:r>
            <a:endParaRPr lang="en-US" sz="1400" dirty="0">
              <a:latin typeface="+mj-lt"/>
              <a:ea typeface="Arial" panose="020B0604020202020204" pitchFamily="34" charset="0"/>
            </a:endParaRPr>
          </a:p>
          <a:p>
            <a:pPr marL="18288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i="1" dirty="0">
                <a:latin typeface="+mj-lt"/>
                <a:ea typeface="Times New Roman" panose="02020603050405020304" pitchFamily="18" charset="0"/>
              </a:rPr>
              <a:t>Country Name</a:t>
            </a:r>
            <a:r>
              <a:rPr lang="en-US" sz="1400" i="1" dirty="0">
                <a:latin typeface="+mj-lt"/>
                <a:ea typeface="Times New Roman" panose="02020603050405020304" pitchFamily="18" charset="0"/>
              </a:rPr>
              <a:t>:</a:t>
            </a:r>
            <a:r>
              <a:rPr lang="en-US" sz="1400" dirty="0">
                <a:latin typeface="+mj-lt"/>
                <a:ea typeface="Times New Roman" panose="02020603050405020304" pitchFamily="18" charset="0"/>
              </a:rPr>
              <a:t> India</a:t>
            </a:r>
            <a:endParaRPr lang="en-US" sz="1400" dirty="0">
              <a:latin typeface="+mj-lt"/>
              <a:ea typeface="Arial" panose="020B0604020202020204" pitchFamily="34" charset="0"/>
            </a:endParaRPr>
          </a:p>
          <a:p>
            <a:pPr marL="18288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i="1" dirty="0">
                <a:latin typeface="+mj-lt"/>
                <a:ea typeface="Times New Roman" panose="02020603050405020304" pitchFamily="18" charset="0"/>
              </a:rPr>
              <a:t>Region</a:t>
            </a:r>
            <a:r>
              <a:rPr lang="en-US" sz="1400" i="1" dirty="0">
                <a:latin typeface="+mj-lt"/>
                <a:ea typeface="Times New Roman" panose="02020603050405020304" pitchFamily="18" charset="0"/>
              </a:rPr>
              <a:t>:</a:t>
            </a:r>
            <a:r>
              <a:rPr lang="en-US" sz="1400" dirty="0">
                <a:latin typeface="+mj-lt"/>
                <a:ea typeface="Times New Roman" panose="02020603050405020304" pitchFamily="18" charset="0"/>
              </a:rPr>
              <a:t> Karnataka</a:t>
            </a:r>
            <a:endParaRPr lang="en-US" sz="1400" dirty="0">
              <a:latin typeface="+mj-lt"/>
              <a:ea typeface="Arial" panose="020B0604020202020204" pitchFamily="34" charset="0"/>
            </a:endParaRPr>
          </a:p>
          <a:p>
            <a:pPr marL="18288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i="1" dirty="0">
                <a:latin typeface="+mj-lt"/>
                <a:ea typeface="Times New Roman" panose="02020603050405020304" pitchFamily="18" charset="0"/>
              </a:rPr>
              <a:t>City</a:t>
            </a:r>
            <a:r>
              <a:rPr lang="en-US" sz="1400" i="1" dirty="0">
                <a:latin typeface="+mj-lt"/>
                <a:ea typeface="Times New Roman" panose="02020603050405020304" pitchFamily="18" charset="0"/>
              </a:rPr>
              <a:t>:</a:t>
            </a:r>
            <a:r>
              <a:rPr lang="en-US" sz="1400" dirty="0">
                <a:latin typeface="+mj-lt"/>
                <a:ea typeface="Times New Roman" panose="02020603050405020304" pitchFamily="18" charset="0"/>
              </a:rPr>
              <a:t> Bengaluru</a:t>
            </a:r>
            <a:endParaRPr lang="en-US" sz="1400" dirty="0">
              <a:latin typeface="+mj-lt"/>
              <a:ea typeface="Arial" panose="020B0604020202020204" pitchFamily="34" charset="0"/>
            </a:endParaRPr>
          </a:p>
          <a:p>
            <a:pPr marL="18288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i="1" dirty="0">
                <a:latin typeface="+mj-lt"/>
                <a:ea typeface="Times New Roman" panose="02020603050405020304" pitchFamily="18" charset="0"/>
              </a:rPr>
              <a:t>User Agent</a:t>
            </a:r>
            <a:r>
              <a:rPr lang="en-US" sz="1400" i="1" dirty="0">
                <a:latin typeface="+mj-lt"/>
                <a:ea typeface="Times New Roman" panose="02020603050405020304" pitchFamily="18" charset="0"/>
              </a:rPr>
              <a:t>:</a:t>
            </a:r>
            <a:r>
              <a:rPr lang="en-US" sz="1400" dirty="0">
                <a:latin typeface="+mj-lt"/>
                <a:ea typeface="Times New Roman" panose="02020603050405020304" pitchFamily="18" charset="0"/>
              </a:rPr>
              <a:t> Mozilla/5.0 (Linux; Android 9; Redmi Note 7S) </a:t>
            </a:r>
            <a:r>
              <a:rPr lang="en-US" sz="1400" dirty="0" err="1">
                <a:latin typeface="+mj-lt"/>
                <a:ea typeface="Times New Roman" panose="02020603050405020304" pitchFamily="18" charset="0"/>
              </a:rPr>
              <a:t>AppleWebKit</a:t>
            </a:r>
            <a:r>
              <a:rPr lang="en-US" sz="1400" dirty="0">
                <a:latin typeface="+mj-lt"/>
                <a:ea typeface="Times New Roman" panose="02020603050405020304" pitchFamily="18" charset="0"/>
              </a:rPr>
              <a:t>/537.36 (KHTML, like Gecko) Chrome/78.0.3904.62 Mobile Safari/537.36</a:t>
            </a:r>
            <a:endParaRPr lang="en-US" sz="1400" dirty="0">
              <a:latin typeface="+mj-lt"/>
              <a:ea typeface="Arial" panose="020B0604020202020204" pitchFamily="34" charset="0"/>
            </a:endParaRPr>
          </a:p>
          <a:p>
            <a:pPr marL="18288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i="1" dirty="0">
                <a:latin typeface="+mj-lt"/>
                <a:ea typeface="Times New Roman" panose="02020603050405020304" pitchFamily="18" charset="0"/>
              </a:rPr>
              <a:t>Platform</a:t>
            </a:r>
            <a:r>
              <a:rPr lang="en-US" sz="1400" i="1" dirty="0">
                <a:latin typeface="+mj-lt"/>
                <a:ea typeface="Times New Roman" panose="02020603050405020304" pitchFamily="18" charset="0"/>
              </a:rPr>
              <a:t>:</a:t>
            </a:r>
            <a:r>
              <a:rPr lang="en-US" sz="1400" dirty="0">
                <a:latin typeface="+mj-lt"/>
                <a:ea typeface="Times New Roman" panose="02020603050405020304" pitchFamily="18" charset="0"/>
              </a:rPr>
              <a:t> Android</a:t>
            </a:r>
            <a:endParaRPr lang="en-US" sz="1400" dirty="0">
              <a:latin typeface="+mj-lt"/>
              <a:ea typeface="Times New Roman" panose="02020603050405020304" pitchFamily="18" charset="0"/>
            </a:endParaRPr>
          </a:p>
          <a:p>
            <a:pPr marL="18288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i="1" dirty="0">
                <a:latin typeface="+mj-lt"/>
                <a:ea typeface="Times New Roman" panose="02020603050405020304" pitchFamily="18" charset="0"/>
              </a:rPr>
              <a:t>Browser</a:t>
            </a:r>
            <a:r>
              <a:rPr lang="en-US" sz="1400" i="1" dirty="0">
                <a:latin typeface="+mj-lt"/>
                <a:ea typeface="Times New Roman" panose="02020603050405020304" pitchFamily="18" charset="0"/>
              </a:rPr>
              <a:t>:</a:t>
            </a:r>
            <a:r>
              <a:rPr lang="en-US" sz="1400" dirty="0">
                <a:latin typeface="+mj-lt"/>
                <a:ea typeface="Times New Roman" panose="02020603050405020304" pitchFamily="18" charset="0"/>
              </a:rPr>
              <a:t> Chrome</a:t>
            </a:r>
            <a:endParaRPr lang="en-US" sz="1400" dirty="0">
              <a:latin typeface="+mj-l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pPr algn="r"/>
            <a:r>
              <a:rPr lang="en-IN" altLang="en-US" sz="4000">
                <a:solidFill>
                  <a:schemeClr val="bg1"/>
                </a:solidFill>
                <a:sym typeface="+mn-ea"/>
              </a:rPr>
              <a:t> Term Document Matrix</a:t>
            </a:r>
            <a:br>
              <a:rPr lang="en-IN" altLang="en-US" sz="4000">
                <a:solidFill>
                  <a:schemeClr val="bg1"/>
                </a:solidFill>
                <a:sym typeface="+mn-ea"/>
              </a:rPr>
            </a:br>
            <a:r>
              <a:rPr lang="en-IN" altLang="en-US" sz="4000">
                <a:solidFill>
                  <a:schemeClr val="bg1"/>
                </a:solidFill>
                <a:sym typeface="+mn-ea"/>
              </a:rPr>
              <a:t>Negative Words</a:t>
            </a:r>
            <a:endParaRPr lang="en-IN" altLang="en-US" sz="40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23190" y="2053590"/>
            <a:ext cx="4540885" cy="325183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23190" y="1543685"/>
            <a:ext cx="4540885" cy="387350"/>
          </a:xfrm>
          <a:prstGeom prst="roundRect">
            <a:avLst/>
          </a:prstGeom>
          <a:solidFill>
            <a:srgbClr val="1CB9F2"/>
          </a:solidFill>
          <a:ln w="12700" cap="flat" cmpd="sng" algn="ctr">
            <a:solidFill>
              <a:srgbClr val="1CB9F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lvl="0" algn="ctr"/>
            <a:r>
              <a:rPr lang="en-IN" altLang="en-US">
                <a:solidFill>
                  <a:schemeClr val="bg1"/>
                </a:solidFill>
                <a:sym typeface="+mn-ea"/>
              </a:rPr>
              <a:t>Wordcloud</a:t>
            </a:r>
            <a:endParaRPr lang="en-IN" altLang="en-US" kern="0" dirty="0">
              <a:solidFill>
                <a:schemeClr val="bg1"/>
              </a:solidFill>
              <a:cs typeface="Arial" panose="020B0604020202020204" pitchFamily="34" charset="0"/>
              <a:sym typeface="+mn-ea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441440" y="1543685"/>
            <a:ext cx="4161790" cy="387350"/>
          </a:xfrm>
          <a:prstGeom prst="roundRect">
            <a:avLst/>
          </a:prstGeom>
          <a:solidFill>
            <a:srgbClr val="1CB9F2"/>
          </a:solidFill>
          <a:ln w="12700" cap="flat" cmpd="sng" algn="ctr">
            <a:solidFill>
              <a:srgbClr val="1CB9F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lvl="0" algn="ctr"/>
            <a:r>
              <a:rPr lang="en-IN" altLang="en-US" kern="0" dirty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Barplot</a:t>
            </a:r>
            <a:endParaRPr lang="en-IN" altLang="en-US" kern="0" dirty="0">
              <a:solidFill>
                <a:schemeClr val="bg1"/>
              </a:solidFill>
              <a:cs typeface="Arial" panose="020B0604020202020204" pitchFamily="34" charset="0"/>
              <a:sym typeface="+mn-ea"/>
            </a:endParaRPr>
          </a:p>
        </p:txBody>
      </p:sp>
      <p:pic>
        <p:nvPicPr>
          <p:cNvPr id="6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41440" y="2053590"/>
            <a:ext cx="4161790" cy="341757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955"/>
            <a:ext cx="11365230" cy="1143000"/>
          </a:xfrm>
        </p:spPr>
        <p:txBody>
          <a:bodyPr>
            <a:normAutofit fontScale="90000"/>
          </a:bodyPr>
          <a:p>
            <a:pPr algn="r"/>
            <a:r>
              <a:rPr lang="en-IN" altLang="en-US" sz="3900">
                <a:solidFill>
                  <a:schemeClr val="bg1"/>
                </a:solidFill>
                <a:sym typeface="+mn-ea"/>
              </a:rPr>
              <a:t>TF-Inverse Document Frequency</a:t>
            </a:r>
            <a:br>
              <a:rPr lang="en-IN" altLang="en-US" sz="3900">
                <a:solidFill>
                  <a:schemeClr val="bg1"/>
                </a:solidFill>
                <a:sym typeface="+mn-ea"/>
              </a:rPr>
            </a:br>
            <a:r>
              <a:rPr lang="en-IN" altLang="en-US" sz="3900">
                <a:solidFill>
                  <a:schemeClr val="bg1"/>
                </a:solidFill>
                <a:sym typeface="+mn-ea"/>
              </a:rPr>
              <a:t>Negative Words </a:t>
            </a:r>
            <a:endParaRPr lang="en-IN" altLang="en-US" sz="39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23825" y="2074545"/>
            <a:ext cx="4592320" cy="368109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0455" y="2074545"/>
            <a:ext cx="4422775" cy="3681095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23190" y="1543685"/>
            <a:ext cx="4540885" cy="387350"/>
          </a:xfrm>
          <a:prstGeom prst="roundRect">
            <a:avLst/>
          </a:prstGeom>
          <a:solidFill>
            <a:srgbClr val="1CB9F2"/>
          </a:solidFill>
          <a:ln w="12700" cap="flat" cmpd="sng" algn="ctr">
            <a:solidFill>
              <a:srgbClr val="1CB9F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lvl="0" algn="ctr"/>
            <a:r>
              <a:rPr lang="en-IN" altLang="en-US">
                <a:solidFill>
                  <a:schemeClr val="bg1"/>
                </a:solidFill>
                <a:sym typeface="+mn-ea"/>
              </a:rPr>
              <a:t>Wordcloud</a:t>
            </a:r>
            <a:endParaRPr lang="en-IN" altLang="en-US" kern="0" dirty="0">
              <a:solidFill>
                <a:schemeClr val="bg1"/>
              </a:solidFill>
              <a:cs typeface="Arial" panose="020B0604020202020204" pitchFamily="34" charset="0"/>
              <a:sym typeface="+mn-ea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441440" y="1543685"/>
            <a:ext cx="4161790" cy="387350"/>
          </a:xfrm>
          <a:prstGeom prst="roundRect">
            <a:avLst/>
          </a:prstGeom>
          <a:solidFill>
            <a:srgbClr val="1CB9F2"/>
          </a:solidFill>
          <a:ln w="12700" cap="flat" cmpd="sng" algn="ctr">
            <a:solidFill>
              <a:srgbClr val="1CB9F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lvl="0" algn="ctr"/>
            <a:r>
              <a:rPr lang="en-IN" altLang="en-US" kern="0" dirty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Barplot</a:t>
            </a:r>
            <a:endParaRPr lang="en-IN" altLang="en-US" kern="0" dirty="0">
              <a:solidFill>
                <a:schemeClr val="bg1"/>
              </a:solidFill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p>
            <a:pPr algn="r"/>
            <a:r>
              <a:rPr lang="en-IN" altLang="en-US" sz="4000">
                <a:solidFill>
                  <a:schemeClr val="bg1"/>
                </a:solidFill>
              </a:rPr>
              <a:t>Bigram Visualization</a:t>
            </a:r>
            <a:endParaRPr lang="en-IN" altLang="en-US" sz="4000">
              <a:solidFill>
                <a:schemeClr val="bg1"/>
              </a:solidFill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11125" y="2097405"/>
            <a:ext cx="4890135" cy="381762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27700" y="2097405"/>
            <a:ext cx="4366260" cy="381698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11125" y="1546225"/>
            <a:ext cx="3874135" cy="433705"/>
          </a:xfrm>
          <a:prstGeom prst="roundRect">
            <a:avLst/>
          </a:prstGeom>
          <a:solidFill>
            <a:srgbClr val="1CB9F2"/>
          </a:solidFill>
          <a:ln w="12700" cap="flat" cmpd="sng" algn="ctr">
            <a:solidFill>
              <a:srgbClr val="1CB9F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lvl="0" algn="ctr"/>
            <a:r>
              <a:rPr lang="en-IN" altLang="en-US">
                <a:solidFill>
                  <a:schemeClr val="bg1"/>
                </a:solidFill>
                <a:sym typeface="+mn-ea"/>
              </a:rPr>
              <a:t>Wordcoud</a:t>
            </a:r>
            <a:endParaRPr lang="en-IN" altLang="en-US" kern="0" dirty="0">
              <a:solidFill>
                <a:schemeClr val="bg1"/>
              </a:solidFill>
              <a:cs typeface="Arial" panose="020B0604020202020204" pitchFamily="34" charset="0"/>
              <a:sym typeface="+mn-ea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280785" y="1546225"/>
            <a:ext cx="3813175" cy="433705"/>
          </a:xfrm>
          <a:prstGeom prst="roundRect">
            <a:avLst/>
          </a:prstGeom>
          <a:solidFill>
            <a:srgbClr val="1CB9F2"/>
          </a:solidFill>
          <a:ln w="12700" cap="flat" cmpd="sng" algn="ctr">
            <a:solidFill>
              <a:srgbClr val="1CB9F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lvl="0" algn="ctr"/>
            <a:r>
              <a:rPr lang="en-IN" altLang="en-US" kern="0" dirty="0">
                <a:solidFill>
                  <a:schemeClr val="bg1"/>
                </a:solidFill>
                <a:cs typeface="Arial" panose="020B0604020202020204" pitchFamily="34" charset="0"/>
              </a:rPr>
              <a:t>Barplot</a:t>
            </a:r>
            <a:endParaRPr lang="en-IN" altLang="en-US" kern="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pPr algn="r"/>
            <a:r>
              <a:rPr lang="en-IN" altLang="en-US" sz="4000">
                <a:solidFill>
                  <a:schemeClr val="bg1"/>
                </a:solidFill>
              </a:rPr>
              <a:t>Complete Linkage</a:t>
            </a:r>
            <a:endParaRPr lang="en-IN" altLang="en-US" sz="4000">
              <a:solidFill>
                <a:schemeClr val="bg1"/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935990" y="2067560"/>
            <a:ext cx="4067175" cy="381762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44794"/>
            <a:ext cx="10972800" cy="1143000"/>
          </a:xfrm>
        </p:spPr>
        <p:txBody>
          <a:bodyPr/>
          <a:p>
            <a:pPr algn="r"/>
            <a:r>
              <a:rPr lang="en-IN" altLang="en-US" sz="4400">
                <a:solidFill>
                  <a:schemeClr val="bg1"/>
                </a:solidFill>
              </a:rPr>
              <a:t>BOT CONVERSATION</a:t>
            </a:r>
            <a:endParaRPr lang="en-IN" altLang="en-US" sz="4400">
              <a:solidFill>
                <a:schemeClr val="bg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11125" y="1543685"/>
            <a:ext cx="3940175" cy="473710"/>
          </a:xfrm>
          <a:prstGeom prst="roundRect">
            <a:avLst/>
          </a:prstGeom>
          <a:solidFill>
            <a:srgbClr val="1CB9F2"/>
          </a:solidFill>
          <a:ln w="12700" cap="flat" cmpd="sng" algn="ctr">
            <a:solidFill>
              <a:srgbClr val="1CB9F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lvl="0" algn="ctr"/>
            <a:r>
              <a:rPr lang="en-IN" altLang="en-US" sz="2000" dirty="0">
                <a:solidFill>
                  <a:schemeClr val="bg1"/>
                </a:solidFill>
              </a:rPr>
              <a:t>BOT Chat</a:t>
            </a:r>
            <a:endParaRPr lang="en-IN" altLang="en-US" sz="2000" kern="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1"/>
          </p:nvPr>
        </p:nvGraphicFramePr>
        <p:xfrm>
          <a:off x="111125" y="2172335"/>
          <a:ext cx="6335395" cy="453834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335395"/>
              </a:tblGrid>
              <a:tr h="83629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(2019-10-05 23:59:46) Mounica Patel: Thank you for connecting with ExcelR! We don&lt;e2&gt;&lt;80&gt;&lt;99&gt;t just train, we transform by making a POSITIVE impact on your CAREER!</a:t>
                      </a: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>
                    <a:solidFill>
                      <a:schemeClr val="bg1"/>
                    </a:solidFill>
                  </a:tcPr>
                </a:tc>
              </a:tr>
              <a:tr h="11931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(2019-10-05 23:59:50) Mounica Patel: I see that you are exploring about PMP Course training. ExcelR is a globally accredited institute to deliver PMP training, from PMI (PMI REP ID : 4635). Faculty is our forte. Top Notch facutly with over 20 years experience. Crack PMP at first attempt with our PMP PREP Plan ! We hold an record of 96.3% PMP passrate.</a:t>
                      </a: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/>
                </a:tc>
              </a:tr>
              <a:tr h="51371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35 PDUs, Life Time E-Learning Access, WhatsApp Support ,AND with this you will Get free MSPROJECT &amp; PRIMAVERA E-learning Videos. </a:t>
                      </a: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/>
                </a:tc>
              </a:tr>
              <a:tr h="28829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Love To Save Money!!! Enroll &amp; GET 10% Special Discount on PMP Course </a:t>
                      </a: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/>
                </a:tc>
              </a:tr>
              <a:tr h="51435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" For this we request you to provide us your Name,Contact number, Email id &amp; Location. So, you will get a quick information about the training "</a:t>
                      </a: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/>
                </a:tc>
              </a:tr>
              <a:tr h="119253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(2019-10-05 23:47:07) Mounica Patel: I see that you are exploring about PMP Course training. ExcelR is a globally accredited institute to deliver PMP training, from PMI (PMI REP ID : 4635). Faculty is our forte. Top Notch facutly with over 20 years experience. Crack PMP at first attempt with our PMP PREP Plan ! We hold an record of 96.3% PMP passrate.</a:t>
                      </a: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/>
                </a:tc>
              </a:tr>
            </a:tbl>
          </a:graphicData>
        </a:graphic>
      </p:graphicFrame>
      <p:pic>
        <p:nvPicPr>
          <p:cNvPr id="13" name="Picture 2" descr="Speaking - Free people icons"/>
          <p:cNvPicPr>
            <a:picLocks noChangeAspect="1" noChangeArrowheads="1"/>
          </p:cNvPicPr>
          <p:nvPr>
            <p:ph sz="half" idx="2"/>
          </p:nvPr>
        </p:nvPicPr>
        <p:blipFill>
          <a:blip r:embed="rId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925" y="1518920"/>
            <a:ext cx="784225" cy="62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7597775" y="1543685"/>
            <a:ext cx="4123055" cy="473710"/>
          </a:xfrm>
          <a:prstGeom prst="roundRect">
            <a:avLst/>
          </a:prstGeom>
          <a:solidFill>
            <a:srgbClr val="1CB9F2"/>
          </a:solidFill>
          <a:ln w="12700" cap="flat" cmpd="sng" algn="ctr">
            <a:solidFill>
              <a:srgbClr val="1CB9F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lvl="0" algn="ctr"/>
            <a:r>
              <a:rPr lang="en-IN" altLang="en-US" sz="2000" kern="0" dirty="0">
                <a:solidFill>
                  <a:prstClr val="white"/>
                </a:solidFill>
                <a:cs typeface="Arial" panose="020B0604020202020204" pitchFamily="34" charset="0"/>
              </a:rPr>
              <a:t>Data-Cleaning</a:t>
            </a:r>
            <a:endParaRPr lang="en-IN" altLang="en-US" sz="2000" kern="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597775" y="2415540"/>
            <a:ext cx="4304030" cy="3852545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BFBFBF">
                  <a:lumMod val="110000"/>
                  <a:satMod val="105000"/>
                  <a:tint val="67000"/>
                </a:srgbClr>
              </a:gs>
              <a:gs pos="50000">
                <a:srgbClr val="BFBFBF">
                  <a:lumMod val="105000"/>
                  <a:satMod val="103000"/>
                  <a:tint val="73000"/>
                </a:srgbClr>
              </a:gs>
              <a:gs pos="100000">
                <a:srgbClr val="BFBFBF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BFBFBF"/>
            </a:solidFill>
            <a:prstDash val="solid"/>
            <a:miter lim="800000"/>
          </a:ln>
          <a:effectLst/>
        </p:spPr>
        <p:txBody>
          <a:bodyPr rtlCol="0" anchor="ctr"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RemoveEmail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Tolower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removePunctuation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removeWords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removeNumbers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stripWhitespace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wordLengths </a:t>
            </a:r>
            <a:r>
              <a:rPr lang="en-IN" altLang="en-US" sz="2000" dirty="0"/>
              <a:t>of 3 to 15</a:t>
            </a:r>
            <a:endParaRPr lang="en-IN" altLang="en-US" sz="20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pPr algn="r"/>
            <a:r>
              <a:rPr lang="en-IN" altLang="en-US" sz="4000">
                <a:solidFill>
                  <a:schemeClr val="bg1"/>
                </a:solidFill>
                <a:sym typeface="+mn-ea"/>
              </a:rPr>
              <a:t> Term Document Matrix</a:t>
            </a:r>
            <a:endParaRPr lang="en-IN" altLang="en-US" sz="40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23190" y="2031365"/>
            <a:ext cx="4179570" cy="3818255"/>
          </a:xfrm>
          <a:prstGeom prst="rect">
            <a:avLst/>
          </a:prstGeom>
        </p:spPr>
      </p:pic>
      <p:pic>
        <p:nvPicPr>
          <p:cNvPr id="4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2031365"/>
            <a:ext cx="4161155" cy="361315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197600" y="1532890"/>
            <a:ext cx="4161790" cy="387350"/>
          </a:xfrm>
          <a:prstGeom prst="roundRect">
            <a:avLst/>
          </a:prstGeom>
          <a:solidFill>
            <a:srgbClr val="1CB9F2"/>
          </a:solidFill>
          <a:ln w="12700" cap="flat" cmpd="sng" algn="ctr">
            <a:solidFill>
              <a:srgbClr val="1CB9F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lvl="0" algn="ctr"/>
            <a:r>
              <a:rPr lang="en-IN" altLang="en-US" kern="0" dirty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Barplot</a:t>
            </a:r>
            <a:endParaRPr lang="en-IN" altLang="en-US" kern="0" dirty="0">
              <a:solidFill>
                <a:schemeClr val="bg1"/>
              </a:solidFill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23190" y="1543685"/>
            <a:ext cx="4178935" cy="387350"/>
          </a:xfrm>
          <a:prstGeom prst="roundRect">
            <a:avLst/>
          </a:prstGeom>
          <a:solidFill>
            <a:srgbClr val="1CB9F2"/>
          </a:solidFill>
          <a:ln w="12700" cap="flat" cmpd="sng" algn="ctr">
            <a:solidFill>
              <a:srgbClr val="1CB9F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lvl="0" algn="ctr"/>
            <a:r>
              <a:rPr lang="en-IN" altLang="en-US">
                <a:solidFill>
                  <a:schemeClr val="bg1"/>
                </a:solidFill>
                <a:sym typeface="+mn-ea"/>
              </a:rPr>
              <a:t>Wordcloud</a:t>
            </a:r>
            <a:endParaRPr lang="en-IN" altLang="en-US" kern="0" dirty="0">
              <a:solidFill>
                <a:schemeClr val="bg1"/>
              </a:solidFill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955"/>
            <a:ext cx="11471275" cy="1143000"/>
          </a:xfrm>
        </p:spPr>
        <p:txBody>
          <a:bodyPr>
            <a:normAutofit/>
          </a:bodyPr>
          <a:p>
            <a:pPr algn="r"/>
            <a:r>
              <a:rPr lang="en-IN" altLang="en-US" sz="3800">
                <a:solidFill>
                  <a:schemeClr val="bg1"/>
                </a:solidFill>
                <a:sym typeface="+mn-ea"/>
              </a:rPr>
              <a:t>TF-Inverse Document Frequency</a:t>
            </a:r>
            <a:endParaRPr lang="en-US" sz="3800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23190" y="2039620"/>
            <a:ext cx="4255135" cy="357441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2039620"/>
            <a:ext cx="4162425" cy="357505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23190" y="1543685"/>
            <a:ext cx="4163695" cy="387350"/>
          </a:xfrm>
          <a:prstGeom prst="roundRect">
            <a:avLst/>
          </a:prstGeom>
          <a:solidFill>
            <a:srgbClr val="1CB9F2"/>
          </a:solidFill>
          <a:ln w="12700" cap="flat" cmpd="sng" algn="ctr">
            <a:solidFill>
              <a:srgbClr val="1CB9F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lvl="0" algn="ctr"/>
            <a:r>
              <a:rPr lang="en-IN" altLang="en-US">
                <a:solidFill>
                  <a:schemeClr val="bg1"/>
                </a:solidFill>
                <a:sym typeface="+mn-ea"/>
              </a:rPr>
              <a:t>Wordcloud</a:t>
            </a:r>
            <a:endParaRPr lang="en-IN" altLang="en-US" kern="0" dirty="0">
              <a:solidFill>
                <a:schemeClr val="bg1"/>
              </a:solidFill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197600" y="1543685"/>
            <a:ext cx="4161790" cy="387350"/>
          </a:xfrm>
          <a:prstGeom prst="roundRect">
            <a:avLst/>
          </a:prstGeom>
          <a:solidFill>
            <a:srgbClr val="1CB9F2"/>
          </a:solidFill>
          <a:ln w="12700" cap="flat" cmpd="sng" algn="ctr">
            <a:solidFill>
              <a:srgbClr val="1CB9F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lvl="0" algn="ctr"/>
            <a:r>
              <a:rPr lang="en-IN" altLang="en-US" kern="0" dirty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Barplot</a:t>
            </a:r>
            <a:endParaRPr lang="en-IN" altLang="en-US" kern="0" dirty="0">
              <a:solidFill>
                <a:schemeClr val="bg1"/>
              </a:solidFill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955"/>
            <a:ext cx="11274425" cy="1143000"/>
          </a:xfrm>
        </p:spPr>
        <p:txBody>
          <a:bodyPr>
            <a:normAutofit fontScale="90000"/>
          </a:bodyPr>
          <a:p>
            <a:pPr algn="r"/>
            <a:r>
              <a:rPr lang="en-IN" altLang="en-US" sz="4000">
                <a:solidFill>
                  <a:schemeClr val="bg1"/>
                </a:solidFill>
                <a:sym typeface="+mn-ea"/>
              </a:rPr>
              <a:t>Term Document Matrix</a:t>
            </a:r>
            <a:br>
              <a:rPr lang="en-IN" altLang="en-US" sz="4000" kern="0" dirty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</a:br>
            <a:r>
              <a:rPr lang="en-IN" altLang="en-US" sz="4000">
                <a:solidFill>
                  <a:schemeClr val="bg1"/>
                </a:solidFill>
                <a:sym typeface="+mn-ea"/>
              </a:rPr>
              <a:t>Positive Words</a:t>
            </a:r>
            <a:endParaRPr lang="en-IN" altLang="en-US" sz="4000">
              <a:solidFill>
                <a:schemeClr val="bg1"/>
              </a:solidFill>
            </a:endParaRPr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23190" y="2159000"/>
            <a:ext cx="4117975" cy="358838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2053590"/>
            <a:ext cx="4161155" cy="369379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23190" y="1543685"/>
            <a:ext cx="4222115" cy="387350"/>
          </a:xfrm>
          <a:prstGeom prst="roundRect">
            <a:avLst/>
          </a:prstGeom>
          <a:solidFill>
            <a:srgbClr val="1CB9F2"/>
          </a:solidFill>
          <a:ln w="12700" cap="flat" cmpd="sng" algn="ctr">
            <a:solidFill>
              <a:srgbClr val="1CB9F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lvl="0" algn="ctr"/>
            <a:r>
              <a:rPr lang="en-IN" altLang="en-US">
                <a:solidFill>
                  <a:schemeClr val="bg1"/>
                </a:solidFill>
                <a:sym typeface="+mn-ea"/>
              </a:rPr>
              <a:t>Wordcloud</a:t>
            </a:r>
            <a:endParaRPr lang="en-IN" altLang="en-US" kern="0" dirty="0">
              <a:solidFill>
                <a:schemeClr val="bg1"/>
              </a:solidFill>
              <a:cs typeface="Arial" panose="020B0604020202020204" pitchFamily="34" charset="0"/>
              <a:sym typeface="+mn-ea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197600" y="1532890"/>
            <a:ext cx="4161790" cy="387350"/>
          </a:xfrm>
          <a:prstGeom prst="roundRect">
            <a:avLst/>
          </a:prstGeom>
          <a:solidFill>
            <a:srgbClr val="1CB9F2"/>
          </a:solidFill>
          <a:ln w="12700" cap="flat" cmpd="sng" algn="ctr">
            <a:solidFill>
              <a:srgbClr val="1CB9F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lvl="0" algn="ctr"/>
            <a:r>
              <a:rPr lang="en-IN" altLang="en-US" kern="0" dirty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Barplot</a:t>
            </a:r>
            <a:endParaRPr lang="en-IN" altLang="en-US" kern="0" dirty="0">
              <a:solidFill>
                <a:schemeClr val="bg1"/>
              </a:solidFill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274955"/>
            <a:ext cx="11319510" cy="1143000"/>
          </a:xfrm>
        </p:spPr>
        <p:txBody>
          <a:bodyPr>
            <a:normAutofit fontScale="90000"/>
          </a:bodyPr>
          <a:p>
            <a:pPr algn="r"/>
            <a:r>
              <a:rPr lang="en-IN" altLang="en-US" sz="3600">
                <a:solidFill>
                  <a:schemeClr val="bg1"/>
                </a:solidFill>
                <a:sym typeface="+mn-ea"/>
              </a:rPr>
              <a:t>TF-Inverse Document Frequency</a:t>
            </a:r>
            <a:br>
              <a:rPr lang="en-IN" altLang="en-US" sz="3600">
                <a:solidFill>
                  <a:schemeClr val="bg1"/>
                </a:solidFill>
                <a:sym typeface="+mn-ea"/>
              </a:rPr>
            </a:br>
            <a:r>
              <a:rPr lang="en-IN" altLang="en-US" sz="3600">
                <a:solidFill>
                  <a:schemeClr val="bg1"/>
                </a:solidFill>
                <a:sym typeface="+mn-ea"/>
              </a:rPr>
              <a:t>Positive Words </a:t>
            </a:r>
            <a:endParaRPr lang="en-US" sz="3600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23190" y="2052955"/>
            <a:ext cx="3966210" cy="367284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2052955"/>
            <a:ext cx="4162425" cy="367284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123190" y="1543685"/>
            <a:ext cx="4148455" cy="387350"/>
          </a:xfrm>
          <a:prstGeom prst="roundRect">
            <a:avLst/>
          </a:prstGeom>
          <a:solidFill>
            <a:srgbClr val="1CB9F2"/>
          </a:solidFill>
          <a:ln w="12700" cap="flat" cmpd="sng" algn="ctr">
            <a:solidFill>
              <a:srgbClr val="1CB9F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lvl="0" algn="ctr"/>
            <a:r>
              <a:rPr lang="en-IN" altLang="en-US">
                <a:solidFill>
                  <a:schemeClr val="bg1"/>
                </a:solidFill>
                <a:sym typeface="+mn-ea"/>
              </a:rPr>
              <a:t>Wordcloud</a:t>
            </a:r>
            <a:endParaRPr lang="en-IN" altLang="en-US" kern="0" dirty="0">
              <a:solidFill>
                <a:schemeClr val="bg1"/>
              </a:solidFill>
              <a:cs typeface="Arial" panose="020B0604020202020204" pitchFamily="34" charset="0"/>
              <a:sym typeface="+mn-ea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197600" y="1543685"/>
            <a:ext cx="4161790" cy="387350"/>
          </a:xfrm>
          <a:prstGeom prst="roundRect">
            <a:avLst/>
          </a:prstGeom>
          <a:solidFill>
            <a:srgbClr val="1CB9F2"/>
          </a:solidFill>
          <a:ln w="12700" cap="flat" cmpd="sng" algn="ctr">
            <a:solidFill>
              <a:srgbClr val="1CB9F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lvl="0" algn="ctr"/>
            <a:r>
              <a:rPr lang="en-IN" altLang="en-US" kern="0" dirty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Barplot</a:t>
            </a:r>
            <a:endParaRPr lang="en-IN" altLang="en-US" kern="0" dirty="0">
              <a:solidFill>
                <a:schemeClr val="bg1"/>
              </a:solidFill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pPr algn="r"/>
            <a:r>
              <a:rPr lang="en-IN" altLang="en-US" sz="3600">
                <a:solidFill>
                  <a:schemeClr val="bg1"/>
                </a:solidFill>
                <a:sym typeface="+mn-ea"/>
              </a:rPr>
              <a:t>Term Document Matrix</a:t>
            </a:r>
            <a:br>
              <a:rPr lang="en-IN" altLang="en-US" sz="3600">
                <a:solidFill>
                  <a:schemeClr val="bg1"/>
                </a:solidFill>
                <a:sym typeface="+mn-ea"/>
              </a:rPr>
            </a:br>
            <a:r>
              <a:rPr lang="en-IN" altLang="en-US" sz="3600">
                <a:solidFill>
                  <a:schemeClr val="bg1"/>
                </a:solidFill>
                <a:sym typeface="+mn-ea"/>
              </a:rPr>
              <a:t>Negative Words</a:t>
            </a:r>
            <a:endParaRPr lang="en-IN" altLang="en-US" sz="36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51765" y="2033270"/>
            <a:ext cx="4022725" cy="3452495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23190" y="1543685"/>
            <a:ext cx="4138930" cy="387350"/>
          </a:xfrm>
          <a:prstGeom prst="roundRect">
            <a:avLst/>
          </a:prstGeom>
          <a:solidFill>
            <a:srgbClr val="1CB9F2"/>
          </a:solidFill>
          <a:ln w="12700" cap="flat" cmpd="sng" algn="ctr">
            <a:solidFill>
              <a:srgbClr val="1CB9F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lvl="0" algn="ctr"/>
            <a:r>
              <a:rPr lang="en-IN" altLang="en-US">
                <a:solidFill>
                  <a:schemeClr val="bg1"/>
                </a:solidFill>
                <a:sym typeface="+mn-ea"/>
              </a:rPr>
              <a:t>Wordcloud</a:t>
            </a:r>
            <a:endParaRPr lang="en-IN" altLang="en-US" kern="0" dirty="0">
              <a:solidFill>
                <a:schemeClr val="bg1"/>
              </a:solidFill>
              <a:cs typeface="Arial" panose="020B0604020202020204" pitchFamily="34" charset="0"/>
              <a:sym typeface="+mn-ea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197600" y="1543685"/>
            <a:ext cx="4161790" cy="387350"/>
          </a:xfrm>
          <a:prstGeom prst="roundRect">
            <a:avLst/>
          </a:prstGeom>
          <a:solidFill>
            <a:srgbClr val="1CB9F2"/>
          </a:solidFill>
          <a:ln w="12700" cap="flat" cmpd="sng" algn="ctr">
            <a:solidFill>
              <a:srgbClr val="1CB9F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lvl="0" algn="ctr"/>
            <a:r>
              <a:rPr lang="en-IN" altLang="en-US" kern="0" dirty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Barplot</a:t>
            </a:r>
            <a:endParaRPr lang="en-IN" altLang="en-US" kern="0" dirty="0">
              <a:solidFill>
                <a:schemeClr val="bg1"/>
              </a:solidFill>
              <a:cs typeface="Arial" panose="020B0604020202020204" pitchFamily="34" charset="0"/>
              <a:sym typeface="+mn-ea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2091690"/>
            <a:ext cx="4162425" cy="34531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-4056" y="0"/>
            <a:ext cx="10164932" cy="11678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0" name="TextBox 39"/>
          <p:cNvSpPr txBox="1"/>
          <p:nvPr/>
        </p:nvSpPr>
        <p:spPr>
          <a:xfrm>
            <a:off x="-52853" y="90362"/>
            <a:ext cx="9447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u="sng" dirty="0">
                <a:solidFill>
                  <a:schemeClr val="accent4"/>
                </a:solidFill>
                <a:latin typeface="Arial Black" panose="020B0A04020102020204" pitchFamily="34" charset="0"/>
              </a:rPr>
              <a:t>ACTIONABLES:</a:t>
            </a:r>
            <a:endParaRPr lang="en-IN" sz="2800" u="sng" dirty="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897398" y="5535587"/>
            <a:ext cx="3996364" cy="1190730"/>
            <a:chOff x="1470207" y="4607333"/>
            <a:chExt cx="3996364" cy="1190730"/>
          </a:xfrm>
        </p:grpSpPr>
        <p:sp>
          <p:nvSpPr>
            <p:cNvPr id="6" name="Rectangle 5"/>
            <p:cNvSpPr/>
            <p:nvPr/>
          </p:nvSpPr>
          <p:spPr>
            <a:xfrm>
              <a:off x="1470207" y="4607333"/>
              <a:ext cx="1250266" cy="119073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746381" y="4607333"/>
              <a:ext cx="27201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accent4"/>
                  </a:solidFill>
                </a:defRPr>
              </a:lvl1pPr>
            </a:lstStyle>
            <a:p>
              <a:r>
                <a:rPr lang="en-IN" dirty="0"/>
                <a:t>5.  Project Submission</a:t>
              </a:r>
              <a:endParaRPr lang="en-IN" dirty="0"/>
            </a:p>
          </p:txBody>
        </p:sp>
        <p:sp>
          <p:nvSpPr>
            <p:cNvPr id="34" name="Freeform: Shape 33"/>
            <p:cNvSpPr/>
            <p:nvPr/>
          </p:nvSpPr>
          <p:spPr>
            <a:xfrm>
              <a:off x="1862659" y="4990671"/>
              <a:ext cx="424053" cy="424054"/>
            </a:xfrm>
            <a:custGeom>
              <a:avLst/>
              <a:gdLst>
                <a:gd name="connsiteX0" fmla="*/ 575147 w 1281064"/>
                <a:gd name="connsiteY0" fmla="*/ 428508 h 1281065"/>
                <a:gd name="connsiteX1" fmla="*/ 683147 w 1281064"/>
                <a:gd name="connsiteY1" fmla="*/ 428508 h 1281065"/>
                <a:gd name="connsiteX2" fmla="*/ 683147 w 1281064"/>
                <a:gd name="connsiteY2" fmla="*/ 672016 h 1281065"/>
                <a:gd name="connsiteX3" fmla="*/ 966421 w 1281064"/>
                <a:gd name="connsiteY3" fmla="*/ 760839 h 1281065"/>
                <a:gd name="connsiteX4" fmla="*/ 934107 w 1281064"/>
                <a:gd name="connsiteY4" fmla="*/ 863892 h 1281065"/>
                <a:gd name="connsiteX5" fmla="*/ 605751 w 1281064"/>
                <a:gd name="connsiteY5" fmla="*/ 760932 h 1281065"/>
                <a:gd name="connsiteX6" fmla="*/ 575147 w 1281064"/>
                <a:gd name="connsiteY6" fmla="*/ 760932 h 1281065"/>
                <a:gd name="connsiteX7" fmla="*/ 640531 w 1281064"/>
                <a:gd name="connsiteY7" fmla="*/ 122778 h 1281065"/>
                <a:gd name="connsiteX8" fmla="*/ 122777 w 1281064"/>
                <a:gd name="connsiteY8" fmla="*/ 640533 h 1281065"/>
                <a:gd name="connsiteX9" fmla="*/ 640532 w 1281064"/>
                <a:gd name="connsiteY9" fmla="*/ 1158288 h 1281065"/>
                <a:gd name="connsiteX10" fmla="*/ 1158287 w 1281064"/>
                <a:gd name="connsiteY10" fmla="*/ 640532 h 1281065"/>
                <a:gd name="connsiteX11" fmla="*/ 640531 w 1281064"/>
                <a:gd name="connsiteY11" fmla="*/ 122778 h 1281065"/>
                <a:gd name="connsiteX12" fmla="*/ 640532 w 1281064"/>
                <a:gd name="connsiteY12" fmla="*/ 1 h 1281065"/>
                <a:gd name="connsiteX13" fmla="*/ 1281064 w 1281064"/>
                <a:gd name="connsiteY13" fmla="*/ 640533 h 1281065"/>
                <a:gd name="connsiteX14" fmla="*/ 640532 w 1281064"/>
                <a:gd name="connsiteY14" fmla="*/ 1281065 h 1281065"/>
                <a:gd name="connsiteX15" fmla="*/ 0 w 1281064"/>
                <a:gd name="connsiteY15" fmla="*/ 640533 h 1281065"/>
                <a:gd name="connsiteX16" fmla="*/ 640532 w 1281064"/>
                <a:gd name="connsiteY16" fmla="*/ 1 h 128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81064" h="1281065">
                  <a:moveTo>
                    <a:pt x="575147" y="428508"/>
                  </a:moveTo>
                  <a:lnTo>
                    <a:pt x="683147" y="428508"/>
                  </a:lnTo>
                  <a:lnTo>
                    <a:pt x="683147" y="672016"/>
                  </a:lnTo>
                  <a:lnTo>
                    <a:pt x="966421" y="760839"/>
                  </a:lnTo>
                  <a:lnTo>
                    <a:pt x="934107" y="863892"/>
                  </a:lnTo>
                  <a:lnTo>
                    <a:pt x="605751" y="760932"/>
                  </a:lnTo>
                  <a:lnTo>
                    <a:pt x="575147" y="760932"/>
                  </a:lnTo>
                  <a:close/>
                  <a:moveTo>
                    <a:pt x="640531" y="122778"/>
                  </a:moveTo>
                  <a:cubicBezTo>
                    <a:pt x="354584" y="122777"/>
                    <a:pt x="122777" y="354584"/>
                    <a:pt x="122777" y="640533"/>
                  </a:cubicBezTo>
                  <a:cubicBezTo>
                    <a:pt x="122777" y="926481"/>
                    <a:pt x="354584" y="1158287"/>
                    <a:pt x="640532" y="1158288"/>
                  </a:cubicBezTo>
                  <a:cubicBezTo>
                    <a:pt x="926480" y="1158287"/>
                    <a:pt x="1158287" y="926480"/>
                    <a:pt x="1158287" y="640532"/>
                  </a:cubicBezTo>
                  <a:cubicBezTo>
                    <a:pt x="1158287" y="354585"/>
                    <a:pt x="926480" y="122777"/>
                    <a:pt x="640531" y="122778"/>
                  </a:cubicBezTo>
                  <a:close/>
                  <a:moveTo>
                    <a:pt x="640532" y="1"/>
                  </a:moveTo>
                  <a:cubicBezTo>
                    <a:pt x="994288" y="1"/>
                    <a:pt x="1281064" y="286777"/>
                    <a:pt x="1281064" y="640533"/>
                  </a:cubicBezTo>
                  <a:cubicBezTo>
                    <a:pt x="1281063" y="994289"/>
                    <a:pt x="994288" y="1281064"/>
                    <a:pt x="640532" y="1281065"/>
                  </a:cubicBezTo>
                  <a:cubicBezTo>
                    <a:pt x="286776" y="1281065"/>
                    <a:pt x="0" y="994289"/>
                    <a:pt x="0" y="640533"/>
                  </a:cubicBezTo>
                  <a:cubicBezTo>
                    <a:pt x="0" y="286777"/>
                    <a:pt x="286776" y="0"/>
                    <a:pt x="64053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531997" y="3456754"/>
            <a:ext cx="4624702" cy="1190730"/>
            <a:chOff x="1470207" y="3259821"/>
            <a:chExt cx="4624702" cy="1190730"/>
          </a:xfrm>
        </p:grpSpPr>
        <p:grpSp>
          <p:nvGrpSpPr>
            <p:cNvPr id="3" name="Group 2"/>
            <p:cNvGrpSpPr/>
            <p:nvPr/>
          </p:nvGrpSpPr>
          <p:grpSpPr>
            <a:xfrm>
              <a:off x="1470207" y="3259821"/>
              <a:ext cx="4624702" cy="1190730"/>
              <a:chOff x="1470207" y="3259821"/>
              <a:chExt cx="4624702" cy="119073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470207" y="3259821"/>
                <a:ext cx="1250266" cy="119073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2726392" y="3259821"/>
                <a:ext cx="33685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>
                    <a:solidFill>
                      <a:schemeClr val="accent4"/>
                    </a:solidFill>
                  </a:defRPr>
                </a:lvl1pPr>
              </a:lstStyle>
              <a:p>
                <a:r>
                  <a:rPr lang="en-IN" dirty="0"/>
                  <a:t>3.Topic Mining </a:t>
                </a:r>
                <a:endParaRPr lang="en-IN" dirty="0"/>
              </a:p>
            </p:txBody>
          </p:sp>
        </p:grpSp>
        <p:sp>
          <p:nvSpPr>
            <p:cNvPr id="39" name="Freeform: Shape 38"/>
            <p:cNvSpPr/>
            <p:nvPr/>
          </p:nvSpPr>
          <p:spPr>
            <a:xfrm flipH="1">
              <a:off x="1862659" y="3612309"/>
              <a:ext cx="450423" cy="450423"/>
            </a:xfrm>
            <a:custGeom>
              <a:avLst/>
              <a:gdLst>
                <a:gd name="connsiteX0" fmla="*/ 536714 w 970082"/>
                <a:gd name="connsiteY0" fmla="*/ 712535 h 970082"/>
                <a:gd name="connsiteX1" fmla="*/ 430403 w 970082"/>
                <a:gd name="connsiteY1" fmla="*/ 712535 h 970082"/>
                <a:gd name="connsiteX2" fmla="*/ 434073 w 970082"/>
                <a:gd name="connsiteY2" fmla="*/ 754920 h 970082"/>
                <a:gd name="connsiteX3" fmla="*/ 450625 w 970082"/>
                <a:gd name="connsiteY3" fmla="*/ 776936 h 970082"/>
                <a:gd name="connsiteX4" fmla="*/ 516830 w 970082"/>
                <a:gd name="connsiteY4" fmla="*/ 776936 h 970082"/>
                <a:gd name="connsiteX5" fmla="*/ 533382 w 970082"/>
                <a:gd name="connsiteY5" fmla="*/ 754920 h 970082"/>
                <a:gd name="connsiteX6" fmla="*/ 577178 w 970082"/>
                <a:gd name="connsiteY6" fmla="*/ 197796 h 970082"/>
                <a:gd name="connsiteX7" fmla="*/ 385837 w 970082"/>
                <a:gd name="connsiteY7" fmla="*/ 197796 h 970082"/>
                <a:gd name="connsiteX8" fmla="*/ 425460 w 970082"/>
                <a:gd name="connsiteY8" fmla="*/ 655444 h 970082"/>
                <a:gd name="connsiteX9" fmla="*/ 541202 w 970082"/>
                <a:gd name="connsiteY9" fmla="*/ 655444 h 970082"/>
                <a:gd name="connsiteX10" fmla="*/ 485041 w 970082"/>
                <a:gd name="connsiteY10" fmla="*/ 89015 h 970082"/>
                <a:gd name="connsiteX11" fmla="*/ 881067 w 970082"/>
                <a:gd name="connsiteY11" fmla="*/ 485041 h 970082"/>
                <a:gd name="connsiteX12" fmla="*/ 485041 w 970082"/>
                <a:gd name="connsiteY12" fmla="*/ 881067 h 970082"/>
                <a:gd name="connsiteX13" fmla="*/ 89015 w 970082"/>
                <a:gd name="connsiteY13" fmla="*/ 485041 h 970082"/>
                <a:gd name="connsiteX14" fmla="*/ 485041 w 970082"/>
                <a:gd name="connsiteY14" fmla="*/ 89015 h 970082"/>
                <a:gd name="connsiteX15" fmla="*/ 485041 w 970082"/>
                <a:gd name="connsiteY15" fmla="*/ 0 h 970082"/>
                <a:gd name="connsiteX16" fmla="*/ 0 w 970082"/>
                <a:gd name="connsiteY16" fmla="*/ 485041 h 970082"/>
                <a:gd name="connsiteX17" fmla="*/ 485041 w 970082"/>
                <a:gd name="connsiteY17" fmla="*/ 970082 h 970082"/>
                <a:gd name="connsiteX18" fmla="*/ 970082 w 970082"/>
                <a:gd name="connsiteY18" fmla="*/ 485041 h 970082"/>
                <a:gd name="connsiteX19" fmla="*/ 485041 w 970082"/>
                <a:gd name="connsiteY19" fmla="*/ 0 h 97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0082" h="970082">
                  <a:moveTo>
                    <a:pt x="536714" y="712535"/>
                  </a:moveTo>
                  <a:lnTo>
                    <a:pt x="430403" y="712535"/>
                  </a:lnTo>
                  <a:lnTo>
                    <a:pt x="434073" y="754920"/>
                  </a:lnTo>
                  <a:cubicBezTo>
                    <a:pt x="434073" y="767079"/>
                    <a:pt x="441484" y="776936"/>
                    <a:pt x="450625" y="776936"/>
                  </a:cubicBezTo>
                  <a:lnTo>
                    <a:pt x="516830" y="776936"/>
                  </a:lnTo>
                  <a:cubicBezTo>
                    <a:pt x="525971" y="776936"/>
                    <a:pt x="533382" y="767079"/>
                    <a:pt x="533382" y="754920"/>
                  </a:cubicBezTo>
                  <a:close/>
                  <a:moveTo>
                    <a:pt x="577178" y="197796"/>
                  </a:moveTo>
                  <a:lnTo>
                    <a:pt x="385837" y="197796"/>
                  </a:lnTo>
                  <a:lnTo>
                    <a:pt x="425460" y="655444"/>
                  </a:lnTo>
                  <a:lnTo>
                    <a:pt x="541202" y="655444"/>
                  </a:lnTo>
                  <a:close/>
                  <a:moveTo>
                    <a:pt x="485041" y="89015"/>
                  </a:moveTo>
                  <a:cubicBezTo>
                    <a:pt x="703760" y="89015"/>
                    <a:pt x="881067" y="266322"/>
                    <a:pt x="881067" y="485041"/>
                  </a:cubicBezTo>
                  <a:cubicBezTo>
                    <a:pt x="881067" y="703760"/>
                    <a:pt x="703760" y="881067"/>
                    <a:pt x="485041" y="881067"/>
                  </a:cubicBezTo>
                  <a:cubicBezTo>
                    <a:pt x="266322" y="881067"/>
                    <a:pt x="89015" y="703760"/>
                    <a:pt x="89015" y="485041"/>
                  </a:cubicBezTo>
                  <a:cubicBezTo>
                    <a:pt x="89015" y="266322"/>
                    <a:pt x="266322" y="89015"/>
                    <a:pt x="485041" y="89015"/>
                  </a:cubicBezTo>
                  <a:close/>
                  <a:moveTo>
                    <a:pt x="485041" y="0"/>
                  </a:moveTo>
                  <a:cubicBezTo>
                    <a:pt x="217160" y="0"/>
                    <a:pt x="0" y="217160"/>
                    <a:pt x="0" y="485041"/>
                  </a:cubicBezTo>
                  <a:cubicBezTo>
                    <a:pt x="0" y="752922"/>
                    <a:pt x="217160" y="970082"/>
                    <a:pt x="485041" y="970082"/>
                  </a:cubicBezTo>
                  <a:cubicBezTo>
                    <a:pt x="752922" y="970082"/>
                    <a:pt x="970082" y="752922"/>
                    <a:pt x="970082" y="485041"/>
                  </a:cubicBezTo>
                  <a:cubicBezTo>
                    <a:pt x="970082" y="217160"/>
                    <a:pt x="752922" y="0"/>
                    <a:pt x="4850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907765" y="2378814"/>
            <a:ext cx="5201736" cy="1190730"/>
            <a:chOff x="6463522" y="1872659"/>
            <a:chExt cx="5201736" cy="1190730"/>
          </a:xfrm>
        </p:grpSpPr>
        <p:grpSp>
          <p:nvGrpSpPr>
            <p:cNvPr id="4" name="Group 3"/>
            <p:cNvGrpSpPr/>
            <p:nvPr/>
          </p:nvGrpSpPr>
          <p:grpSpPr>
            <a:xfrm>
              <a:off x="6463522" y="1872659"/>
              <a:ext cx="5201736" cy="1190730"/>
              <a:chOff x="6463522" y="1872659"/>
              <a:chExt cx="5201736" cy="1190730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6463522" y="1872659"/>
                <a:ext cx="1250266" cy="119073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7713788" y="1872659"/>
                <a:ext cx="39514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>
                    <a:solidFill>
                      <a:schemeClr val="accent4"/>
                    </a:solidFill>
                  </a:defRPr>
                </a:lvl1pPr>
              </a:lstStyle>
              <a:p>
                <a:r>
                  <a:rPr lang="en-IN" sz="2000" dirty="0"/>
                  <a:t>2. </a:t>
                </a:r>
                <a:r>
                  <a:rPr lang="en-IN" dirty="0"/>
                  <a:t>Exploratory</a:t>
                </a:r>
                <a:r>
                  <a:rPr lang="en-IN" sz="2000" dirty="0"/>
                  <a:t> Data Analysis</a:t>
                </a:r>
                <a:endParaRPr lang="en-IN" sz="2000" dirty="0"/>
              </a:p>
            </p:txBody>
          </p:sp>
        </p:grpSp>
        <p:sp>
          <p:nvSpPr>
            <p:cNvPr id="44" name="Freeform: Shape 43"/>
            <p:cNvSpPr/>
            <p:nvPr/>
          </p:nvSpPr>
          <p:spPr>
            <a:xfrm>
              <a:off x="6855974" y="2248150"/>
              <a:ext cx="463578" cy="418763"/>
            </a:xfrm>
            <a:custGeom>
              <a:avLst/>
              <a:gdLst>
                <a:gd name="connsiteX0" fmla="*/ 212218 w 1469293"/>
                <a:gd name="connsiteY0" fmla="*/ 780607 h 1327255"/>
                <a:gd name="connsiteX1" fmla="*/ 346667 w 1469293"/>
                <a:gd name="connsiteY1" fmla="*/ 780607 h 1327255"/>
                <a:gd name="connsiteX2" fmla="*/ 380280 w 1469293"/>
                <a:gd name="connsiteY2" fmla="*/ 814220 h 1327255"/>
                <a:gd name="connsiteX3" fmla="*/ 380280 w 1469293"/>
                <a:gd name="connsiteY3" fmla="*/ 1134724 h 1327255"/>
                <a:gd name="connsiteX4" fmla="*/ 346667 w 1469293"/>
                <a:gd name="connsiteY4" fmla="*/ 1168337 h 1327255"/>
                <a:gd name="connsiteX5" fmla="*/ 212218 w 1469293"/>
                <a:gd name="connsiteY5" fmla="*/ 1168337 h 1327255"/>
                <a:gd name="connsiteX6" fmla="*/ 178605 w 1469293"/>
                <a:gd name="connsiteY6" fmla="*/ 1134724 h 1327255"/>
                <a:gd name="connsiteX7" fmla="*/ 178605 w 1469293"/>
                <a:gd name="connsiteY7" fmla="*/ 814220 h 1327255"/>
                <a:gd name="connsiteX8" fmla="*/ 212218 w 1469293"/>
                <a:gd name="connsiteY8" fmla="*/ 780607 h 1327255"/>
                <a:gd name="connsiteX9" fmla="*/ 528175 w 1469293"/>
                <a:gd name="connsiteY9" fmla="*/ 568081 h 1327255"/>
                <a:gd name="connsiteX10" fmla="*/ 662624 w 1469293"/>
                <a:gd name="connsiteY10" fmla="*/ 568081 h 1327255"/>
                <a:gd name="connsiteX11" fmla="*/ 696237 w 1469293"/>
                <a:gd name="connsiteY11" fmla="*/ 601694 h 1327255"/>
                <a:gd name="connsiteX12" fmla="*/ 696237 w 1469293"/>
                <a:gd name="connsiteY12" fmla="*/ 1134387 h 1327255"/>
                <a:gd name="connsiteX13" fmla="*/ 662624 w 1469293"/>
                <a:gd name="connsiteY13" fmla="*/ 1168000 h 1327255"/>
                <a:gd name="connsiteX14" fmla="*/ 528175 w 1469293"/>
                <a:gd name="connsiteY14" fmla="*/ 1168000 h 1327255"/>
                <a:gd name="connsiteX15" fmla="*/ 494562 w 1469293"/>
                <a:gd name="connsiteY15" fmla="*/ 1134387 h 1327255"/>
                <a:gd name="connsiteX16" fmla="*/ 494562 w 1469293"/>
                <a:gd name="connsiteY16" fmla="*/ 601694 h 1327255"/>
                <a:gd name="connsiteX17" fmla="*/ 528175 w 1469293"/>
                <a:gd name="connsiteY17" fmla="*/ 568081 h 1327255"/>
                <a:gd name="connsiteX18" fmla="*/ 846046 w 1469293"/>
                <a:gd name="connsiteY18" fmla="*/ 331199 h 1327255"/>
                <a:gd name="connsiteX19" fmla="*/ 980495 w 1469293"/>
                <a:gd name="connsiteY19" fmla="*/ 331199 h 1327255"/>
                <a:gd name="connsiteX20" fmla="*/ 1014108 w 1469293"/>
                <a:gd name="connsiteY20" fmla="*/ 364812 h 1327255"/>
                <a:gd name="connsiteX21" fmla="*/ 1014108 w 1469293"/>
                <a:gd name="connsiteY21" fmla="*/ 1134386 h 1327255"/>
                <a:gd name="connsiteX22" fmla="*/ 980495 w 1469293"/>
                <a:gd name="connsiteY22" fmla="*/ 1167999 h 1327255"/>
                <a:gd name="connsiteX23" fmla="*/ 846046 w 1469293"/>
                <a:gd name="connsiteY23" fmla="*/ 1167999 h 1327255"/>
                <a:gd name="connsiteX24" fmla="*/ 812433 w 1469293"/>
                <a:gd name="connsiteY24" fmla="*/ 1134386 h 1327255"/>
                <a:gd name="connsiteX25" fmla="*/ 812433 w 1469293"/>
                <a:gd name="connsiteY25" fmla="*/ 364812 h 1327255"/>
                <a:gd name="connsiteX26" fmla="*/ 846046 w 1469293"/>
                <a:gd name="connsiteY26" fmla="*/ 331199 h 1327255"/>
                <a:gd name="connsiteX27" fmla="*/ 12535 w 1469293"/>
                <a:gd name="connsiteY27" fmla="*/ 1 h 1327255"/>
                <a:gd name="connsiteX28" fmla="*/ 62673 w 1469293"/>
                <a:gd name="connsiteY28" fmla="*/ 1 h 1327255"/>
                <a:gd name="connsiteX29" fmla="*/ 75208 w 1469293"/>
                <a:gd name="connsiteY29" fmla="*/ 12536 h 1327255"/>
                <a:gd name="connsiteX30" fmla="*/ 75208 w 1469293"/>
                <a:gd name="connsiteY30" fmla="*/ 1262922 h 1327255"/>
                <a:gd name="connsiteX31" fmla="*/ 1458571 w 1469293"/>
                <a:gd name="connsiteY31" fmla="*/ 1262922 h 1327255"/>
                <a:gd name="connsiteX32" fmla="*/ 1469293 w 1469293"/>
                <a:gd name="connsiteY32" fmla="*/ 1273644 h 1327255"/>
                <a:gd name="connsiteX33" fmla="*/ 1469293 w 1469293"/>
                <a:gd name="connsiteY33" fmla="*/ 1316533 h 1327255"/>
                <a:gd name="connsiteX34" fmla="*/ 1458571 w 1469293"/>
                <a:gd name="connsiteY34" fmla="*/ 1327255 h 1327255"/>
                <a:gd name="connsiteX35" fmla="*/ 23334 w 1469293"/>
                <a:gd name="connsiteY35" fmla="*/ 1327255 h 1327255"/>
                <a:gd name="connsiteX36" fmla="*/ 14764 w 1469293"/>
                <a:gd name="connsiteY36" fmla="*/ 1318685 h 1327255"/>
                <a:gd name="connsiteX37" fmla="*/ 12535 w 1469293"/>
                <a:gd name="connsiteY37" fmla="*/ 1318685 h 1327255"/>
                <a:gd name="connsiteX38" fmla="*/ 0 w 1469293"/>
                <a:gd name="connsiteY38" fmla="*/ 1306150 h 1327255"/>
                <a:gd name="connsiteX39" fmla="*/ 0 w 1469293"/>
                <a:gd name="connsiteY39" fmla="*/ 12536 h 1327255"/>
                <a:gd name="connsiteX40" fmla="*/ 12535 w 1469293"/>
                <a:gd name="connsiteY40" fmla="*/ 1 h 1327255"/>
                <a:gd name="connsiteX41" fmla="*/ 1163917 w 1469293"/>
                <a:gd name="connsiteY41" fmla="*/ 0 h 1327255"/>
                <a:gd name="connsiteX42" fmla="*/ 1298366 w 1469293"/>
                <a:gd name="connsiteY42" fmla="*/ 0 h 1327255"/>
                <a:gd name="connsiteX43" fmla="*/ 1331979 w 1469293"/>
                <a:gd name="connsiteY43" fmla="*/ 33613 h 1327255"/>
                <a:gd name="connsiteX44" fmla="*/ 1331979 w 1469293"/>
                <a:gd name="connsiteY44" fmla="*/ 1126390 h 1327255"/>
                <a:gd name="connsiteX45" fmla="*/ 1298366 w 1469293"/>
                <a:gd name="connsiteY45" fmla="*/ 1160003 h 1327255"/>
                <a:gd name="connsiteX46" fmla="*/ 1163917 w 1469293"/>
                <a:gd name="connsiteY46" fmla="*/ 1160003 h 1327255"/>
                <a:gd name="connsiteX47" fmla="*/ 1130304 w 1469293"/>
                <a:gd name="connsiteY47" fmla="*/ 1126390 h 1327255"/>
                <a:gd name="connsiteX48" fmla="*/ 1130304 w 1469293"/>
                <a:gd name="connsiteY48" fmla="*/ 33613 h 1327255"/>
                <a:gd name="connsiteX49" fmla="*/ 1163917 w 1469293"/>
                <a:gd name="connsiteY49" fmla="*/ 0 h 132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469293" h="1327255">
                  <a:moveTo>
                    <a:pt x="212218" y="780607"/>
                  </a:moveTo>
                  <a:lnTo>
                    <a:pt x="346667" y="780607"/>
                  </a:lnTo>
                  <a:cubicBezTo>
                    <a:pt x="365231" y="780607"/>
                    <a:pt x="380280" y="795656"/>
                    <a:pt x="380280" y="814220"/>
                  </a:cubicBezTo>
                  <a:lnTo>
                    <a:pt x="380280" y="1134724"/>
                  </a:lnTo>
                  <a:cubicBezTo>
                    <a:pt x="380280" y="1153288"/>
                    <a:pt x="365231" y="1168337"/>
                    <a:pt x="346667" y="1168337"/>
                  </a:cubicBezTo>
                  <a:lnTo>
                    <a:pt x="212218" y="1168337"/>
                  </a:lnTo>
                  <a:cubicBezTo>
                    <a:pt x="193654" y="1168337"/>
                    <a:pt x="178605" y="1153288"/>
                    <a:pt x="178605" y="1134724"/>
                  </a:cubicBezTo>
                  <a:lnTo>
                    <a:pt x="178605" y="814220"/>
                  </a:lnTo>
                  <a:cubicBezTo>
                    <a:pt x="178605" y="795656"/>
                    <a:pt x="193654" y="780607"/>
                    <a:pt x="212218" y="780607"/>
                  </a:cubicBezTo>
                  <a:close/>
                  <a:moveTo>
                    <a:pt x="528175" y="568081"/>
                  </a:moveTo>
                  <a:lnTo>
                    <a:pt x="662624" y="568081"/>
                  </a:lnTo>
                  <a:cubicBezTo>
                    <a:pt x="681188" y="568081"/>
                    <a:pt x="696237" y="583130"/>
                    <a:pt x="696237" y="601694"/>
                  </a:cubicBezTo>
                  <a:lnTo>
                    <a:pt x="696237" y="1134387"/>
                  </a:lnTo>
                  <a:cubicBezTo>
                    <a:pt x="696237" y="1152951"/>
                    <a:pt x="681188" y="1168000"/>
                    <a:pt x="662624" y="1168000"/>
                  </a:cubicBezTo>
                  <a:lnTo>
                    <a:pt x="528175" y="1168000"/>
                  </a:lnTo>
                  <a:cubicBezTo>
                    <a:pt x="509611" y="1168000"/>
                    <a:pt x="494562" y="1152951"/>
                    <a:pt x="494562" y="1134387"/>
                  </a:cubicBezTo>
                  <a:lnTo>
                    <a:pt x="494562" y="601694"/>
                  </a:lnTo>
                  <a:cubicBezTo>
                    <a:pt x="494562" y="583130"/>
                    <a:pt x="509611" y="568081"/>
                    <a:pt x="528175" y="568081"/>
                  </a:cubicBezTo>
                  <a:close/>
                  <a:moveTo>
                    <a:pt x="846046" y="331199"/>
                  </a:moveTo>
                  <a:lnTo>
                    <a:pt x="980495" y="331199"/>
                  </a:lnTo>
                  <a:cubicBezTo>
                    <a:pt x="999059" y="331199"/>
                    <a:pt x="1014108" y="346248"/>
                    <a:pt x="1014108" y="364812"/>
                  </a:cubicBezTo>
                  <a:lnTo>
                    <a:pt x="1014108" y="1134386"/>
                  </a:lnTo>
                  <a:cubicBezTo>
                    <a:pt x="1014108" y="1152950"/>
                    <a:pt x="999059" y="1167999"/>
                    <a:pt x="980495" y="1167999"/>
                  </a:cubicBezTo>
                  <a:lnTo>
                    <a:pt x="846046" y="1167999"/>
                  </a:lnTo>
                  <a:cubicBezTo>
                    <a:pt x="827482" y="1167999"/>
                    <a:pt x="812433" y="1152950"/>
                    <a:pt x="812433" y="1134386"/>
                  </a:cubicBezTo>
                  <a:lnTo>
                    <a:pt x="812433" y="364812"/>
                  </a:lnTo>
                  <a:cubicBezTo>
                    <a:pt x="812433" y="346248"/>
                    <a:pt x="827482" y="331199"/>
                    <a:pt x="846046" y="331199"/>
                  </a:cubicBezTo>
                  <a:close/>
                  <a:moveTo>
                    <a:pt x="12535" y="1"/>
                  </a:moveTo>
                  <a:lnTo>
                    <a:pt x="62673" y="1"/>
                  </a:lnTo>
                  <a:cubicBezTo>
                    <a:pt x="69596" y="1"/>
                    <a:pt x="75208" y="5613"/>
                    <a:pt x="75208" y="12536"/>
                  </a:cubicBezTo>
                  <a:lnTo>
                    <a:pt x="75208" y="1262922"/>
                  </a:lnTo>
                  <a:lnTo>
                    <a:pt x="1458571" y="1262922"/>
                  </a:lnTo>
                  <a:cubicBezTo>
                    <a:pt x="1464493" y="1262922"/>
                    <a:pt x="1469293" y="1267722"/>
                    <a:pt x="1469293" y="1273644"/>
                  </a:cubicBezTo>
                  <a:lnTo>
                    <a:pt x="1469293" y="1316533"/>
                  </a:lnTo>
                  <a:cubicBezTo>
                    <a:pt x="1469293" y="1322455"/>
                    <a:pt x="1464493" y="1327255"/>
                    <a:pt x="1458571" y="1327255"/>
                  </a:cubicBezTo>
                  <a:lnTo>
                    <a:pt x="23334" y="1327255"/>
                  </a:lnTo>
                  <a:lnTo>
                    <a:pt x="14764" y="1318685"/>
                  </a:lnTo>
                  <a:lnTo>
                    <a:pt x="12535" y="1318685"/>
                  </a:lnTo>
                  <a:cubicBezTo>
                    <a:pt x="5612" y="1318685"/>
                    <a:pt x="0" y="1313073"/>
                    <a:pt x="0" y="1306150"/>
                  </a:cubicBezTo>
                  <a:lnTo>
                    <a:pt x="0" y="12536"/>
                  </a:lnTo>
                  <a:cubicBezTo>
                    <a:pt x="0" y="5613"/>
                    <a:pt x="5612" y="1"/>
                    <a:pt x="12535" y="1"/>
                  </a:cubicBezTo>
                  <a:close/>
                  <a:moveTo>
                    <a:pt x="1163917" y="0"/>
                  </a:moveTo>
                  <a:lnTo>
                    <a:pt x="1298366" y="0"/>
                  </a:lnTo>
                  <a:cubicBezTo>
                    <a:pt x="1316930" y="0"/>
                    <a:pt x="1331979" y="15049"/>
                    <a:pt x="1331979" y="33613"/>
                  </a:cubicBezTo>
                  <a:lnTo>
                    <a:pt x="1331979" y="1126390"/>
                  </a:lnTo>
                  <a:cubicBezTo>
                    <a:pt x="1331979" y="1144954"/>
                    <a:pt x="1316930" y="1160003"/>
                    <a:pt x="1298366" y="1160003"/>
                  </a:cubicBezTo>
                  <a:lnTo>
                    <a:pt x="1163917" y="1160003"/>
                  </a:lnTo>
                  <a:cubicBezTo>
                    <a:pt x="1145353" y="1160003"/>
                    <a:pt x="1130304" y="1144954"/>
                    <a:pt x="1130304" y="1126390"/>
                  </a:cubicBezTo>
                  <a:lnTo>
                    <a:pt x="1130304" y="33613"/>
                  </a:lnTo>
                  <a:cubicBezTo>
                    <a:pt x="1130304" y="15049"/>
                    <a:pt x="1145353" y="0"/>
                    <a:pt x="11639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50" name="Picture 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05237" y="0"/>
            <a:ext cx="1872937" cy="64177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223571" y="4534694"/>
            <a:ext cx="7040979" cy="1113683"/>
            <a:chOff x="6502301" y="3210858"/>
            <a:chExt cx="7040979" cy="1113683"/>
          </a:xfrm>
        </p:grpSpPr>
        <p:sp>
          <p:nvSpPr>
            <p:cNvPr id="27" name="TextBox 26"/>
            <p:cNvSpPr txBox="1"/>
            <p:nvPr/>
          </p:nvSpPr>
          <p:spPr>
            <a:xfrm>
              <a:off x="7758485" y="3210858"/>
              <a:ext cx="57847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accent4"/>
                  </a:solidFill>
                </a:defRPr>
              </a:lvl1pPr>
            </a:lstStyle>
            <a:p>
              <a:r>
                <a:rPr lang="en-IN" dirty="0"/>
                <a:t>4. Actionable Insights Extraction Inline with the Objectives   </a:t>
              </a:r>
              <a:endParaRPr lang="en-IN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502301" y="3210858"/>
              <a:ext cx="1211487" cy="111368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6" name="Freeform: Shape 37"/>
            <p:cNvSpPr/>
            <p:nvPr/>
          </p:nvSpPr>
          <p:spPr>
            <a:xfrm>
              <a:off x="6791826" y="3561171"/>
              <a:ext cx="468796" cy="455566"/>
            </a:xfrm>
            <a:custGeom>
              <a:avLst/>
              <a:gdLst>
                <a:gd name="connsiteX0" fmla="*/ 1595676 w 1634837"/>
                <a:gd name="connsiteY0" fmla="*/ 611597 h 1645924"/>
                <a:gd name="connsiteX1" fmla="*/ 1621115 w 1634837"/>
                <a:gd name="connsiteY1" fmla="*/ 699263 h 1645924"/>
                <a:gd name="connsiteX2" fmla="*/ 1634837 w 1634837"/>
                <a:gd name="connsiteY2" fmla="*/ 844442 h 1645924"/>
                <a:gd name="connsiteX3" fmla="*/ 1619256 w 1634837"/>
                <a:gd name="connsiteY3" fmla="*/ 999002 h 1645924"/>
                <a:gd name="connsiteX4" fmla="*/ 1599002 w 1634837"/>
                <a:gd name="connsiteY4" fmla="*/ 1064250 h 1645924"/>
                <a:gd name="connsiteX5" fmla="*/ 897384 w 1634837"/>
                <a:gd name="connsiteY5" fmla="*/ 840353 h 1645924"/>
                <a:gd name="connsiteX6" fmla="*/ 744068 w 1634837"/>
                <a:gd name="connsiteY6" fmla="*/ 113246 h 1645924"/>
                <a:gd name="connsiteX7" fmla="*/ 744068 w 1634837"/>
                <a:gd name="connsiteY7" fmla="*/ 885153 h 1645924"/>
                <a:gd name="connsiteX8" fmla="*/ 747506 w 1634837"/>
                <a:gd name="connsiteY8" fmla="*/ 885153 h 1645924"/>
                <a:gd name="connsiteX9" fmla="*/ 747297 w 1634837"/>
                <a:gd name="connsiteY9" fmla="*/ 885708 h 1645924"/>
                <a:gd name="connsiteX10" fmla="*/ 1490526 w 1634837"/>
                <a:gd name="connsiteY10" fmla="*/ 1122883 h 1645924"/>
                <a:gd name="connsiteX11" fmla="*/ 1473564 w 1634837"/>
                <a:gd name="connsiteY11" fmla="*/ 1177526 h 1645924"/>
                <a:gd name="connsiteX12" fmla="*/ 766916 w 1634837"/>
                <a:gd name="connsiteY12" fmla="*/ 1645924 h 1645924"/>
                <a:gd name="connsiteX13" fmla="*/ 0 w 1634837"/>
                <a:gd name="connsiteY13" fmla="*/ 879008 h 1645924"/>
                <a:gd name="connsiteX14" fmla="*/ 688503 w 1634837"/>
                <a:gd name="connsiteY14" fmla="*/ 116052 h 1645924"/>
                <a:gd name="connsiteX15" fmla="*/ 847424 w 1634837"/>
                <a:gd name="connsiteY15" fmla="*/ 0 h 1645924"/>
                <a:gd name="connsiteX16" fmla="*/ 923485 w 1634837"/>
                <a:gd name="connsiteY16" fmla="*/ 3841 h 1645924"/>
                <a:gd name="connsiteX17" fmla="*/ 1558792 w 1634837"/>
                <a:gd name="connsiteY17" fmla="*/ 485588 h 1645924"/>
                <a:gd name="connsiteX18" fmla="*/ 1565799 w 1634837"/>
                <a:gd name="connsiteY18" fmla="*/ 509736 h 1645924"/>
                <a:gd name="connsiteX19" fmla="*/ 847424 w 1634837"/>
                <a:gd name="connsiteY19" fmla="*/ 745072 h 164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34837" h="1645924">
                  <a:moveTo>
                    <a:pt x="1595676" y="611597"/>
                  </a:moveTo>
                  <a:lnTo>
                    <a:pt x="1621115" y="699263"/>
                  </a:lnTo>
                  <a:cubicBezTo>
                    <a:pt x="1630122" y="746273"/>
                    <a:pt x="1634837" y="794807"/>
                    <a:pt x="1634837" y="844442"/>
                  </a:cubicBezTo>
                  <a:cubicBezTo>
                    <a:pt x="1634837" y="897387"/>
                    <a:pt x="1629472" y="949078"/>
                    <a:pt x="1619256" y="999002"/>
                  </a:cubicBezTo>
                  <a:lnTo>
                    <a:pt x="1599002" y="1064250"/>
                  </a:lnTo>
                  <a:lnTo>
                    <a:pt x="897384" y="840353"/>
                  </a:lnTo>
                  <a:close/>
                  <a:moveTo>
                    <a:pt x="744068" y="113246"/>
                  </a:moveTo>
                  <a:lnTo>
                    <a:pt x="744068" y="885153"/>
                  </a:lnTo>
                  <a:lnTo>
                    <a:pt x="747506" y="885153"/>
                  </a:lnTo>
                  <a:lnTo>
                    <a:pt x="747297" y="885708"/>
                  </a:lnTo>
                  <a:lnTo>
                    <a:pt x="1490526" y="1122883"/>
                  </a:lnTo>
                  <a:lnTo>
                    <a:pt x="1473564" y="1177526"/>
                  </a:lnTo>
                  <a:cubicBezTo>
                    <a:pt x="1357140" y="1452784"/>
                    <a:pt x="1084583" y="1645924"/>
                    <a:pt x="766916" y="1645924"/>
                  </a:cubicBezTo>
                  <a:cubicBezTo>
                    <a:pt x="343360" y="1645924"/>
                    <a:pt x="0" y="1302564"/>
                    <a:pt x="0" y="879008"/>
                  </a:cubicBezTo>
                  <a:cubicBezTo>
                    <a:pt x="0" y="481924"/>
                    <a:pt x="301781" y="155326"/>
                    <a:pt x="688503" y="116052"/>
                  </a:cubicBezTo>
                  <a:close/>
                  <a:moveTo>
                    <a:pt x="847424" y="0"/>
                  </a:moveTo>
                  <a:lnTo>
                    <a:pt x="923485" y="3841"/>
                  </a:lnTo>
                  <a:cubicBezTo>
                    <a:pt x="1213526" y="33297"/>
                    <a:pt x="1455789" y="224372"/>
                    <a:pt x="1558792" y="485588"/>
                  </a:cubicBezTo>
                  <a:lnTo>
                    <a:pt x="1565799" y="509736"/>
                  </a:lnTo>
                  <a:lnTo>
                    <a:pt x="847424" y="74507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79204" y="1300874"/>
            <a:ext cx="3970456" cy="1190730"/>
            <a:chOff x="1431429" y="1912309"/>
            <a:chExt cx="3970456" cy="1190730"/>
          </a:xfrm>
        </p:grpSpPr>
        <p:grpSp>
          <p:nvGrpSpPr>
            <p:cNvPr id="2" name="Group 1"/>
            <p:cNvGrpSpPr/>
            <p:nvPr/>
          </p:nvGrpSpPr>
          <p:grpSpPr>
            <a:xfrm>
              <a:off x="1431429" y="1912309"/>
              <a:ext cx="3970456" cy="1190730"/>
              <a:chOff x="1431429" y="1912309"/>
              <a:chExt cx="3970456" cy="1190730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2681695" y="1912309"/>
                <a:ext cx="27201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>
                    <a:solidFill>
                      <a:schemeClr val="accent4"/>
                    </a:solidFill>
                  </a:defRPr>
                </a:lvl1pPr>
              </a:lstStyle>
              <a:p>
                <a:r>
                  <a:rPr lang="en-IN" sz="2000" dirty="0"/>
                  <a:t>1.</a:t>
                </a:r>
                <a:r>
                  <a:rPr lang="en-IN" dirty="0"/>
                  <a:t>Parser</a:t>
                </a:r>
                <a:endParaRPr lang="en-IN" dirty="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1431429" y="1912309"/>
                <a:ext cx="1250266" cy="119073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38" name="Freeform: Shape 37"/>
            <p:cNvSpPr/>
            <p:nvPr/>
          </p:nvSpPr>
          <p:spPr>
            <a:xfrm>
              <a:off x="1850104" y="2223782"/>
              <a:ext cx="412917" cy="464555"/>
            </a:xfrm>
            <a:custGeom>
              <a:avLst/>
              <a:gdLst>
                <a:gd name="connsiteX0" fmla="*/ 338263 w 1548582"/>
                <a:gd name="connsiteY0" fmla="*/ 1321705 h 1742242"/>
                <a:gd name="connsiteX1" fmla="*/ 707922 w 1548582"/>
                <a:gd name="connsiteY1" fmla="*/ 1321705 h 1742242"/>
                <a:gd name="connsiteX2" fmla="*/ 707922 w 1548582"/>
                <a:gd name="connsiteY2" fmla="*/ 1374247 h 1742242"/>
                <a:gd name="connsiteX3" fmla="*/ 338263 w 1548582"/>
                <a:gd name="connsiteY3" fmla="*/ 1374247 h 1742242"/>
                <a:gd name="connsiteX4" fmla="*/ 1356732 w 1548582"/>
                <a:gd name="connsiteY4" fmla="*/ 1097708 h 1742242"/>
                <a:gd name="connsiteX5" fmla="*/ 1386672 w 1548582"/>
                <a:gd name="connsiteY5" fmla="*/ 1132151 h 1742242"/>
                <a:gd name="connsiteX6" fmla="*/ 1168033 w 1548582"/>
                <a:gd name="connsiteY6" fmla="*/ 1322199 h 1742242"/>
                <a:gd name="connsiteX7" fmla="*/ 1144715 w 1548582"/>
                <a:gd name="connsiteY7" fmla="*/ 1342610 h 1742242"/>
                <a:gd name="connsiteX8" fmla="*/ 1144645 w 1548582"/>
                <a:gd name="connsiteY8" fmla="*/ 1342529 h 1742242"/>
                <a:gd name="connsiteX9" fmla="*/ 1144553 w 1548582"/>
                <a:gd name="connsiteY9" fmla="*/ 1342609 h 1742242"/>
                <a:gd name="connsiteX10" fmla="*/ 1121310 w 1548582"/>
                <a:gd name="connsiteY10" fmla="*/ 1315870 h 1742242"/>
                <a:gd name="connsiteX11" fmla="*/ 1029107 w 1548582"/>
                <a:gd name="connsiteY11" fmla="*/ 1210531 h 1742242"/>
                <a:gd name="connsiteX12" fmla="*/ 1063447 w 1548582"/>
                <a:gd name="connsiteY12" fmla="*/ 1180473 h 1742242"/>
                <a:gd name="connsiteX13" fmla="*/ 1149030 w 1548582"/>
                <a:gd name="connsiteY13" fmla="*/ 1278249 h 1742242"/>
                <a:gd name="connsiteX14" fmla="*/ 1199535 w 1548582"/>
                <a:gd name="connsiteY14" fmla="*/ 973064 h 1742242"/>
                <a:gd name="connsiteX15" fmla="*/ 952432 w 1548582"/>
                <a:gd name="connsiteY15" fmla="*/ 1220167 h 1742242"/>
                <a:gd name="connsiteX16" fmla="*/ 1199535 w 1548582"/>
                <a:gd name="connsiteY16" fmla="*/ 1467270 h 1742242"/>
                <a:gd name="connsiteX17" fmla="*/ 1446638 w 1548582"/>
                <a:gd name="connsiteY17" fmla="*/ 1220167 h 1742242"/>
                <a:gd name="connsiteX18" fmla="*/ 1199535 w 1548582"/>
                <a:gd name="connsiteY18" fmla="*/ 973064 h 1742242"/>
                <a:gd name="connsiteX19" fmla="*/ 338263 w 1548582"/>
                <a:gd name="connsiteY19" fmla="*/ 843133 h 1742242"/>
                <a:gd name="connsiteX20" fmla="*/ 1006856 w 1548582"/>
                <a:gd name="connsiteY20" fmla="*/ 843133 h 1742242"/>
                <a:gd name="connsiteX21" fmla="*/ 1006856 w 1548582"/>
                <a:gd name="connsiteY21" fmla="*/ 888852 h 1742242"/>
                <a:gd name="connsiteX22" fmla="*/ 338263 w 1548582"/>
                <a:gd name="connsiteY22" fmla="*/ 888852 h 1742242"/>
                <a:gd name="connsiteX23" fmla="*/ 344059 w 1548582"/>
                <a:gd name="connsiteY23" fmla="*/ 640021 h 1742242"/>
                <a:gd name="connsiteX24" fmla="*/ 1012652 w 1548582"/>
                <a:gd name="connsiteY24" fmla="*/ 640021 h 1742242"/>
                <a:gd name="connsiteX25" fmla="*/ 1012652 w 1548582"/>
                <a:gd name="connsiteY25" fmla="*/ 685740 h 1742242"/>
                <a:gd name="connsiteX26" fmla="*/ 344059 w 1548582"/>
                <a:gd name="connsiteY26" fmla="*/ 685740 h 1742242"/>
                <a:gd name="connsiteX27" fmla="*/ 338263 w 1548582"/>
                <a:gd name="connsiteY27" fmla="*/ 432747 h 1742242"/>
                <a:gd name="connsiteX28" fmla="*/ 1006856 w 1548582"/>
                <a:gd name="connsiteY28" fmla="*/ 432747 h 1742242"/>
                <a:gd name="connsiteX29" fmla="*/ 1006856 w 1548582"/>
                <a:gd name="connsiteY29" fmla="*/ 478466 h 1742242"/>
                <a:gd name="connsiteX30" fmla="*/ 338263 w 1548582"/>
                <a:gd name="connsiteY30" fmla="*/ 478466 h 1742242"/>
                <a:gd name="connsiteX31" fmla="*/ 145020 w 1548582"/>
                <a:gd name="connsiteY31" fmla="*/ 145020 h 1742242"/>
                <a:gd name="connsiteX32" fmla="*/ 145020 w 1548582"/>
                <a:gd name="connsiteY32" fmla="*/ 1597222 h 1742242"/>
                <a:gd name="connsiteX33" fmla="*/ 1172502 w 1548582"/>
                <a:gd name="connsiteY33" fmla="*/ 1597222 h 1742242"/>
                <a:gd name="connsiteX34" fmla="*/ 1172502 w 1548582"/>
                <a:gd name="connsiteY34" fmla="*/ 1566488 h 1742242"/>
                <a:gd name="connsiteX35" fmla="*/ 1129191 w 1548582"/>
                <a:gd name="connsiteY35" fmla="*/ 1562122 h 1742242"/>
                <a:gd name="connsiteX36" fmla="*/ 850490 w 1548582"/>
                <a:gd name="connsiteY36" fmla="*/ 1220167 h 1742242"/>
                <a:gd name="connsiteX37" fmla="*/ 857582 w 1548582"/>
                <a:gd name="connsiteY37" fmla="*/ 1149822 h 1742242"/>
                <a:gd name="connsiteX38" fmla="*/ 874250 w 1548582"/>
                <a:gd name="connsiteY38" fmla="*/ 1096126 h 1742242"/>
                <a:gd name="connsiteX39" fmla="*/ 338263 w 1548582"/>
                <a:gd name="connsiteY39" fmla="*/ 1096126 h 1742242"/>
                <a:gd name="connsiteX40" fmla="*/ 338263 w 1548582"/>
                <a:gd name="connsiteY40" fmla="*/ 1050407 h 1742242"/>
                <a:gd name="connsiteX41" fmla="*/ 896318 w 1548582"/>
                <a:gd name="connsiteY41" fmla="*/ 1050407 h 1742242"/>
                <a:gd name="connsiteX42" fmla="*/ 910102 w 1548582"/>
                <a:gd name="connsiteY42" fmla="*/ 1025012 h 1742242"/>
                <a:gd name="connsiteX43" fmla="*/ 1129191 w 1548582"/>
                <a:gd name="connsiteY43" fmla="*/ 878212 h 1742242"/>
                <a:gd name="connsiteX44" fmla="*/ 1172502 w 1548582"/>
                <a:gd name="connsiteY44" fmla="*/ 873846 h 1742242"/>
                <a:gd name="connsiteX45" fmla="*/ 1172502 w 1548582"/>
                <a:gd name="connsiteY45" fmla="*/ 145020 h 1742242"/>
                <a:gd name="connsiteX46" fmla="*/ 0 w 1548582"/>
                <a:gd name="connsiteY46" fmla="*/ 0 h 1742242"/>
                <a:gd name="connsiteX47" fmla="*/ 1317522 w 1548582"/>
                <a:gd name="connsiteY47" fmla="*/ 0 h 1742242"/>
                <a:gd name="connsiteX48" fmla="*/ 1317522 w 1548582"/>
                <a:gd name="connsiteY48" fmla="*/ 888095 h 1742242"/>
                <a:gd name="connsiteX49" fmla="*/ 1285682 w 1548582"/>
                <a:gd name="connsiteY49" fmla="*/ 878211 h 1742242"/>
                <a:gd name="connsiteX50" fmla="*/ 1215337 w 1548582"/>
                <a:gd name="connsiteY50" fmla="*/ 871120 h 1742242"/>
                <a:gd name="connsiteX51" fmla="*/ 1207432 w 1548582"/>
                <a:gd name="connsiteY51" fmla="*/ 871917 h 1742242"/>
                <a:gd name="connsiteX52" fmla="*/ 1269881 w 1548582"/>
                <a:gd name="connsiteY52" fmla="*/ 878212 h 1742242"/>
                <a:gd name="connsiteX53" fmla="*/ 1548582 w 1548582"/>
                <a:gd name="connsiteY53" fmla="*/ 1220167 h 1742242"/>
                <a:gd name="connsiteX54" fmla="*/ 1269881 w 1548582"/>
                <a:gd name="connsiteY54" fmla="*/ 1562122 h 1742242"/>
                <a:gd name="connsiteX55" fmla="*/ 1207442 w 1548582"/>
                <a:gd name="connsiteY55" fmla="*/ 1568416 h 1742242"/>
                <a:gd name="connsiteX56" fmla="*/ 1215337 w 1548582"/>
                <a:gd name="connsiteY56" fmla="*/ 1569212 h 1742242"/>
                <a:gd name="connsiteX57" fmla="*/ 1285682 w 1548582"/>
                <a:gd name="connsiteY57" fmla="*/ 1562121 h 1742242"/>
                <a:gd name="connsiteX58" fmla="*/ 1317522 w 1548582"/>
                <a:gd name="connsiteY58" fmla="*/ 1552237 h 1742242"/>
                <a:gd name="connsiteX59" fmla="*/ 1317522 w 1548582"/>
                <a:gd name="connsiteY59" fmla="*/ 1742242 h 1742242"/>
                <a:gd name="connsiteX60" fmla="*/ 0 w 1548582"/>
                <a:gd name="connsiteY60" fmla="*/ 1742242 h 174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48582" h="1742242">
                  <a:moveTo>
                    <a:pt x="338263" y="1321705"/>
                  </a:moveTo>
                  <a:lnTo>
                    <a:pt x="707922" y="1321705"/>
                  </a:lnTo>
                  <a:lnTo>
                    <a:pt x="707922" y="1374247"/>
                  </a:lnTo>
                  <a:lnTo>
                    <a:pt x="338263" y="1374247"/>
                  </a:lnTo>
                  <a:close/>
                  <a:moveTo>
                    <a:pt x="1356732" y="1097708"/>
                  </a:moveTo>
                  <a:lnTo>
                    <a:pt x="1386672" y="1132151"/>
                  </a:lnTo>
                  <a:lnTo>
                    <a:pt x="1168033" y="1322199"/>
                  </a:lnTo>
                  <a:lnTo>
                    <a:pt x="1144715" y="1342610"/>
                  </a:lnTo>
                  <a:lnTo>
                    <a:pt x="1144645" y="1342529"/>
                  </a:lnTo>
                  <a:lnTo>
                    <a:pt x="1144553" y="1342609"/>
                  </a:lnTo>
                  <a:lnTo>
                    <a:pt x="1121310" y="1315870"/>
                  </a:lnTo>
                  <a:lnTo>
                    <a:pt x="1029107" y="1210531"/>
                  </a:lnTo>
                  <a:lnTo>
                    <a:pt x="1063447" y="1180473"/>
                  </a:lnTo>
                  <a:lnTo>
                    <a:pt x="1149030" y="1278249"/>
                  </a:lnTo>
                  <a:close/>
                  <a:moveTo>
                    <a:pt x="1199535" y="973064"/>
                  </a:moveTo>
                  <a:cubicBezTo>
                    <a:pt x="1063064" y="973064"/>
                    <a:pt x="952432" y="1083696"/>
                    <a:pt x="952432" y="1220167"/>
                  </a:cubicBezTo>
                  <a:cubicBezTo>
                    <a:pt x="952432" y="1356638"/>
                    <a:pt x="1063064" y="1467270"/>
                    <a:pt x="1199535" y="1467270"/>
                  </a:cubicBezTo>
                  <a:cubicBezTo>
                    <a:pt x="1336006" y="1467270"/>
                    <a:pt x="1446638" y="1356638"/>
                    <a:pt x="1446638" y="1220167"/>
                  </a:cubicBezTo>
                  <a:cubicBezTo>
                    <a:pt x="1446638" y="1083696"/>
                    <a:pt x="1336006" y="973064"/>
                    <a:pt x="1199535" y="973064"/>
                  </a:cubicBezTo>
                  <a:close/>
                  <a:moveTo>
                    <a:pt x="338263" y="843133"/>
                  </a:moveTo>
                  <a:lnTo>
                    <a:pt x="1006856" y="843133"/>
                  </a:lnTo>
                  <a:lnTo>
                    <a:pt x="1006856" y="888852"/>
                  </a:lnTo>
                  <a:lnTo>
                    <a:pt x="338263" y="888852"/>
                  </a:lnTo>
                  <a:close/>
                  <a:moveTo>
                    <a:pt x="344059" y="640021"/>
                  </a:moveTo>
                  <a:lnTo>
                    <a:pt x="1012652" y="640021"/>
                  </a:lnTo>
                  <a:lnTo>
                    <a:pt x="1012652" y="685740"/>
                  </a:lnTo>
                  <a:lnTo>
                    <a:pt x="344059" y="685740"/>
                  </a:lnTo>
                  <a:close/>
                  <a:moveTo>
                    <a:pt x="338263" y="432747"/>
                  </a:moveTo>
                  <a:lnTo>
                    <a:pt x="1006856" y="432747"/>
                  </a:lnTo>
                  <a:lnTo>
                    <a:pt x="1006856" y="478466"/>
                  </a:lnTo>
                  <a:lnTo>
                    <a:pt x="338263" y="478466"/>
                  </a:lnTo>
                  <a:close/>
                  <a:moveTo>
                    <a:pt x="145020" y="145020"/>
                  </a:moveTo>
                  <a:lnTo>
                    <a:pt x="145020" y="1597222"/>
                  </a:lnTo>
                  <a:lnTo>
                    <a:pt x="1172502" y="1597222"/>
                  </a:lnTo>
                  <a:lnTo>
                    <a:pt x="1172502" y="1566488"/>
                  </a:lnTo>
                  <a:lnTo>
                    <a:pt x="1129191" y="1562122"/>
                  </a:lnTo>
                  <a:cubicBezTo>
                    <a:pt x="970137" y="1529574"/>
                    <a:pt x="850490" y="1388843"/>
                    <a:pt x="850490" y="1220167"/>
                  </a:cubicBezTo>
                  <a:cubicBezTo>
                    <a:pt x="850490" y="1196070"/>
                    <a:pt x="852932" y="1172544"/>
                    <a:pt x="857582" y="1149822"/>
                  </a:cubicBezTo>
                  <a:lnTo>
                    <a:pt x="874250" y="1096126"/>
                  </a:lnTo>
                  <a:lnTo>
                    <a:pt x="338263" y="1096126"/>
                  </a:lnTo>
                  <a:lnTo>
                    <a:pt x="338263" y="1050407"/>
                  </a:lnTo>
                  <a:lnTo>
                    <a:pt x="896318" y="1050407"/>
                  </a:lnTo>
                  <a:lnTo>
                    <a:pt x="910102" y="1025012"/>
                  </a:lnTo>
                  <a:cubicBezTo>
                    <a:pt x="960283" y="950735"/>
                    <a:pt x="1038303" y="896811"/>
                    <a:pt x="1129191" y="878212"/>
                  </a:cubicBezTo>
                  <a:lnTo>
                    <a:pt x="1172502" y="873846"/>
                  </a:lnTo>
                  <a:lnTo>
                    <a:pt x="1172502" y="145020"/>
                  </a:lnTo>
                  <a:close/>
                  <a:moveTo>
                    <a:pt x="0" y="0"/>
                  </a:moveTo>
                  <a:lnTo>
                    <a:pt x="1317522" y="0"/>
                  </a:lnTo>
                  <a:lnTo>
                    <a:pt x="1317522" y="888095"/>
                  </a:lnTo>
                  <a:lnTo>
                    <a:pt x="1285682" y="878211"/>
                  </a:lnTo>
                  <a:cubicBezTo>
                    <a:pt x="1262960" y="873562"/>
                    <a:pt x="1239434" y="871120"/>
                    <a:pt x="1215337" y="871120"/>
                  </a:cubicBezTo>
                  <a:lnTo>
                    <a:pt x="1207432" y="871917"/>
                  </a:lnTo>
                  <a:lnTo>
                    <a:pt x="1269881" y="878212"/>
                  </a:lnTo>
                  <a:cubicBezTo>
                    <a:pt x="1428936" y="910760"/>
                    <a:pt x="1548582" y="1051491"/>
                    <a:pt x="1548582" y="1220167"/>
                  </a:cubicBezTo>
                  <a:cubicBezTo>
                    <a:pt x="1548582" y="1388843"/>
                    <a:pt x="1428936" y="1529574"/>
                    <a:pt x="1269881" y="1562122"/>
                  </a:cubicBezTo>
                  <a:lnTo>
                    <a:pt x="1207442" y="1568416"/>
                  </a:lnTo>
                  <a:lnTo>
                    <a:pt x="1215337" y="1569212"/>
                  </a:lnTo>
                  <a:cubicBezTo>
                    <a:pt x="1239434" y="1569212"/>
                    <a:pt x="1262960" y="1566770"/>
                    <a:pt x="1285682" y="1562121"/>
                  </a:cubicBezTo>
                  <a:lnTo>
                    <a:pt x="1317522" y="1552237"/>
                  </a:lnTo>
                  <a:lnTo>
                    <a:pt x="1317522" y="1742242"/>
                  </a:lnTo>
                  <a:lnTo>
                    <a:pt x="0" y="17422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pPr algn="r"/>
            <a:r>
              <a:rPr lang="en-IN" altLang="en-US" sz="3600">
                <a:solidFill>
                  <a:schemeClr val="bg1"/>
                </a:solidFill>
                <a:sym typeface="+mn-ea"/>
              </a:rPr>
              <a:t>TF-Inverse Document Frequency</a:t>
            </a:r>
            <a:br>
              <a:rPr lang="en-IN" altLang="en-US" sz="3600">
                <a:solidFill>
                  <a:schemeClr val="bg1"/>
                </a:solidFill>
                <a:sym typeface="+mn-ea"/>
              </a:rPr>
            </a:br>
            <a:r>
              <a:rPr lang="en-IN" altLang="en-US" sz="3600">
                <a:solidFill>
                  <a:schemeClr val="bg1"/>
                </a:solidFill>
                <a:sym typeface="+mn-ea"/>
              </a:rPr>
              <a:t>Negative Words </a:t>
            </a:r>
            <a:endParaRPr lang="en-US" sz="3600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28905" y="2004060"/>
            <a:ext cx="3720465" cy="359283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128905" y="1543685"/>
            <a:ext cx="4128770" cy="387350"/>
          </a:xfrm>
          <a:prstGeom prst="roundRect">
            <a:avLst/>
          </a:prstGeom>
          <a:solidFill>
            <a:srgbClr val="1CB9F2"/>
          </a:solidFill>
          <a:ln w="12700" cap="flat" cmpd="sng" algn="ctr">
            <a:solidFill>
              <a:srgbClr val="1CB9F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lvl="0" algn="ctr"/>
            <a:r>
              <a:rPr lang="en-IN" altLang="en-US">
                <a:solidFill>
                  <a:schemeClr val="bg1"/>
                </a:solidFill>
                <a:sym typeface="+mn-ea"/>
              </a:rPr>
              <a:t>Wordcloud</a:t>
            </a:r>
            <a:endParaRPr lang="en-IN" altLang="en-US" kern="0" dirty="0">
              <a:solidFill>
                <a:schemeClr val="bg1"/>
              </a:solidFill>
              <a:cs typeface="Arial" panose="020B0604020202020204" pitchFamily="34" charset="0"/>
              <a:sym typeface="+mn-ea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197600" y="1543685"/>
            <a:ext cx="4161790" cy="387350"/>
          </a:xfrm>
          <a:prstGeom prst="roundRect">
            <a:avLst/>
          </a:prstGeom>
          <a:solidFill>
            <a:srgbClr val="1CB9F2"/>
          </a:solidFill>
          <a:ln w="12700" cap="flat" cmpd="sng" algn="ctr">
            <a:solidFill>
              <a:srgbClr val="1CB9F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lvl="0" algn="ctr"/>
            <a:r>
              <a:rPr lang="en-IN" altLang="en-US" kern="0" dirty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Barplot</a:t>
            </a:r>
            <a:endParaRPr lang="en-IN" altLang="en-US" kern="0" dirty="0">
              <a:solidFill>
                <a:schemeClr val="bg1"/>
              </a:solidFill>
              <a:cs typeface="Arial" panose="020B0604020202020204" pitchFamily="34" charset="0"/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2189480"/>
            <a:ext cx="4161155" cy="340741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r"/>
            <a:r>
              <a:rPr lang="en-IN" altLang="en-US" sz="4000">
                <a:solidFill>
                  <a:schemeClr val="bg1"/>
                </a:solidFill>
              </a:rPr>
              <a:t>Bigram Visualization</a:t>
            </a:r>
            <a:endParaRPr lang="en-IN" altLang="en-US" sz="4000">
              <a:solidFill>
                <a:schemeClr val="bg1"/>
              </a:solidFill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35280" y="2111375"/>
            <a:ext cx="3922395" cy="384746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05855" y="2070735"/>
            <a:ext cx="4153535" cy="392811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6197600" y="1543685"/>
            <a:ext cx="4161790" cy="387350"/>
          </a:xfrm>
          <a:prstGeom prst="roundRect">
            <a:avLst/>
          </a:prstGeom>
          <a:solidFill>
            <a:srgbClr val="1CB9F2"/>
          </a:solidFill>
          <a:ln w="12700" cap="flat" cmpd="sng" algn="ctr">
            <a:solidFill>
              <a:srgbClr val="1CB9F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lvl="0" algn="ctr"/>
            <a:r>
              <a:rPr lang="en-IN" altLang="en-US" kern="0" dirty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Barplot</a:t>
            </a:r>
            <a:endParaRPr lang="en-IN" altLang="en-US" kern="0" dirty="0">
              <a:solidFill>
                <a:schemeClr val="bg1"/>
              </a:solidFill>
              <a:cs typeface="Arial" panose="020B0604020202020204" pitchFamily="34" charset="0"/>
              <a:sym typeface="+mn-ea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28905" y="1543685"/>
            <a:ext cx="4128770" cy="387350"/>
          </a:xfrm>
          <a:prstGeom prst="roundRect">
            <a:avLst/>
          </a:prstGeom>
          <a:solidFill>
            <a:srgbClr val="1CB9F2"/>
          </a:solidFill>
          <a:ln w="12700" cap="flat" cmpd="sng" algn="ctr">
            <a:solidFill>
              <a:srgbClr val="1CB9F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lvl="0" algn="ctr"/>
            <a:r>
              <a:rPr lang="en-IN" altLang="en-US">
                <a:solidFill>
                  <a:schemeClr val="bg1"/>
                </a:solidFill>
                <a:sym typeface="+mn-ea"/>
              </a:rPr>
              <a:t>Wordcloud</a:t>
            </a:r>
            <a:endParaRPr lang="en-IN" altLang="en-US" kern="0" dirty="0">
              <a:solidFill>
                <a:schemeClr val="bg1"/>
              </a:solidFill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/>
        </p:nvSpPr>
        <p:spPr>
          <a:xfrm>
            <a:off x="2930548" y="720747"/>
            <a:ext cx="8347873" cy="763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1219200" rtl="0" eaLnBrk="1" latinLnBrk="0" hangingPunct="1">
              <a:spcBef>
                <a:spcPct val="0"/>
              </a:spcBef>
              <a:buNone/>
              <a:defRPr sz="4800" kern="120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IN" altLang="en-US"/>
              <a:t>Actionable Insights</a:t>
            </a:r>
            <a:endParaRPr lang="en-IN" altLang="en-US"/>
          </a:p>
        </p:txBody>
      </p:sp>
      <p:sp>
        <p:nvSpPr>
          <p:cNvPr id="12" name="Rounded Rectangle 11"/>
          <p:cNvSpPr/>
          <p:nvPr/>
        </p:nvSpPr>
        <p:spPr>
          <a:xfrm>
            <a:off x="2747645" y="1760052"/>
            <a:ext cx="3850640" cy="455518"/>
          </a:xfrm>
          <a:prstGeom prst="roundRect">
            <a:avLst>
              <a:gd name="adj" fmla="val 0"/>
            </a:avLst>
          </a:prstGeom>
          <a:solidFill>
            <a:srgbClr val="1CB9F2"/>
          </a:solidFill>
          <a:ln w="12700" cap="flat" cmpd="sng" algn="ctr">
            <a:solidFill>
              <a:srgbClr val="1CB9F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Resource Allocation </a:t>
            </a:r>
            <a:endParaRPr lang="en-US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747645" y="3379882"/>
            <a:ext cx="3850640" cy="455518"/>
          </a:xfrm>
          <a:prstGeom prst="roundRect">
            <a:avLst>
              <a:gd name="adj" fmla="val 0"/>
            </a:avLst>
          </a:prstGeom>
          <a:solidFill>
            <a:srgbClr val="1CB9F2"/>
          </a:solidFill>
          <a:ln w="12700" cap="flat" cmpd="sng" algn="ctr">
            <a:solidFill>
              <a:srgbClr val="1CB9F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Content Modification </a:t>
            </a:r>
            <a:endParaRPr lang="en-US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747645" y="5145817"/>
            <a:ext cx="3850640" cy="455518"/>
          </a:xfrm>
          <a:prstGeom prst="roundRect">
            <a:avLst>
              <a:gd name="adj" fmla="val 0"/>
            </a:avLst>
          </a:prstGeom>
          <a:solidFill>
            <a:srgbClr val="1CB9F2"/>
          </a:solidFill>
          <a:ln w="12700" cap="flat" cmpd="sng" algn="ctr">
            <a:solidFill>
              <a:srgbClr val="1CB9F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cs typeface="Arial" panose="020B0604020202020204" pitchFamily="34" charset="0"/>
              </a:rPr>
              <a:t>Service Improvement </a:t>
            </a:r>
            <a:endParaRPr lang="en-US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747644" y="2224776"/>
            <a:ext cx="9166990" cy="569913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BFBFBF">
                  <a:lumMod val="110000"/>
                  <a:satMod val="105000"/>
                  <a:tint val="67000"/>
                </a:srgbClr>
              </a:gs>
              <a:gs pos="50000">
                <a:srgbClr val="BFBFBF">
                  <a:lumMod val="105000"/>
                  <a:satMod val="103000"/>
                  <a:tint val="73000"/>
                </a:srgbClr>
              </a:gs>
              <a:gs pos="100000">
                <a:srgbClr val="BFBFBF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BFBFB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More resource should be allocated  within the timespan of </a:t>
            </a:r>
            <a:r>
              <a:rPr lang="en-US" sz="1400" b="1" dirty="0">
                <a:sym typeface="+mn-ea"/>
              </a:rPr>
              <a:t>UTC</a:t>
            </a:r>
            <a:r>
              <a:rPr lang="en-US" sz="1400" dirty="0">
                <a:sym typeface="+mn-ea"/>
              </a:rPr>
              <a:t> </a:t>
            </a:r>
            <a:r>
              <a:rPr lang="en-US" sz="1400" b="1" dirty="0">
                <a:sym typeface="+mn-ea"/>
              </a:rPr>
              <a:t>4 AM to UTC 12 PM</a:t>
            </a:r>
            <a:endParaRPr lang="en-US" sz="1400" b="1" dirty="0">
              <a:sym typeface="+mn-ea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747643" y="3835400"/>
            <a:ext cx="9166990" cy="837184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BFBFBF">
                  <a:lumMod val="110000"/>
                  <a:satMod val="105000"/>
                  <a:tint val="67000"/>
                </a:srgbClr>
              </a:gs>
              <a:gs pos="50000">
                <a:srgbClr val="BFBFBF">
                  <a:lumMod val="105000"/>
                  <a:satMod val="103000"/>
                  <a:tint val="73000"/>
                </a:srgbClr>
              </a:gs>
              <a:gs pos="100000">
                <a:srgbClr val="BFBFBF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BFBFB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altLang="en-US" sz="1400" dirty="0"/>
              <a:t>Submission Of Email Id should be mandatory For each Visitor's, So we can also provide Information through </a:t>
            </a:r>
            <a:r>
              <a:rPr lang="en-IN" altLang="en-US" sz="1400" dirty="0" err="1"/>
              <a:t>EMail</a:t>
            </a:r>
            <a:r>
              <a:rPr lang="en-IN" altLang="en-US" sz="1400" dirty="0"/>
              <a:t> Id.</a:t>
            </a:r>
            <a:endParaRPr lang="en-IN" altLang="en-US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>
                <a:sym typeface="+mn-ea"/>
              </a:rPr>
              <a:t>UI/UX design </a:t>
            </a:r>
            <a:r>
              <a:rPr lang="en-US" sz="1400" dirty="0" err="1">
                <a:sym typeface="+mn-ea"/>
              </a:rPr>
              <a:t>ExcelR</a:t>
            </a:r>
            <a:r>
              <a:rPr lang="en-US" sz="1400" dirty="0">
                <a:sym typeface="+mn-ea"/>
              </a:rPr>
              <a:t> Solution’s Conversational AI should be very user friendly for C</a:t>
            </a:r>
            <a:r>
              <a:rPr lang="en-IN" altLang="en-US" sz="1400" dirty="0">
                <a:sym typeface="+mn-ea"/>
              </a:rPr>
              <a:t>h</a:t>
            </a:r>
            <a:r>
              <a:rPr lang="en-US" sz="1400" dirty="0" err="1">
                <a:sym typeface="+mn-ea"/>
              </a:rPr>
              <a:t>rome</a:t>
            </a:r>
            <a:r>
              <a:rPr lang="en-US" sz="1400" dirty="0">
                <a:sym typeface="+mn-ea"/>
              </a:rPr>
              <a:t> browser</a:t>
            </a:r>
            <a:r>
              <a:rPr lang="en-IN" altLang="en-US" sz="1400" dirty="0">
                <a:sym typeface="+mn-ea"/>
              </a:rPr>
              <a:t>.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2747642" y="5616615"/>
            <a:ext cx="9166990" cy="569913"/>
          </a:xfrm>
          <a:prstGeom prst="roundRect">
            <a:avLst>
              <a:gd name="adj" fmla="val 0"/>
            </a:avLst>
          </a:prstGeom>
          <a:gradFill rotWithShape="1">
            <a:gsLst>
              <a:gs pos="0">
                <a:srgbClr val="BFBFBF">
                  <a:lumMod val="110000"/>
                  <a:satMod val="105000"/>
                  <a:tint val="67000"/>
                </a:srgbClr>
              </a:gs>
              <a:gs pos="50000">
                <a:srgbClr val="BFBFBF">
                  <a:lumMod val="105000"/>
                  <a:satMod val="103000"/>
                  <a:tint val="73000"/>
                </a:srgbClr>
              </a:gs>
              <a:gs pos="100000">
                <a:srgbClr val="BFBFBF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BFBFB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altLang="en-US" sz="1400" dirty="0"/>
              <a:t>M</a:t>
            </a:r>
            <a:r>
              <a:rPr lang="en-US" sz="1400" dirty="0" err="1"/>
              <a:t>aintenance</a:t>
            </a:r>
            <a:r>
              <a:rPr lang="en-US" sz="1400" dirty="0"/>
              <a:t> of </a:t>
            </a:r>
            <a:r>
              <a:rPr lang="en-IN" altLang="en-US" sz="1400" dirty="0"/>
              <a:t>C</a:t>
            </a:r>
            <a:r>
              <a:rPr lang="en-US" sz="1400" dirty="0" err="1"/>
              <a:t>hatbots</a:t>
            </a:r>
            <a:r>
              <a:rPr lang="en-US" sz="1400" dirty="0"/>
              <a:t> should be avoided during time period </a:t>
            </a:r>
            <a:r>
              <a:rPr lang="en-US" sz="1400" b="1" dirty="0">
                <a:sym typeface="+mn-ea"/>
              </a:rPr>
              <a:t>UTC</a:t>
            </a:r>
            <a:r>
              <a:rPr lang="en-US" sz="1400" dirty="0">
                <a:sym typeface="+mn-ea"/>
              </a:rPr>
              <a:t> </a:t>
            </a:r>
            <a:r>
              <a:rPr lang="en-US" sz="1400" b="1" dirty="0">
                <a:sym typeface="+mn-ea"/>
              </a:rPr>
              <a:t>4 AM to UTC 12 PM</a:t>
            </a:r>
            <a:endParaRPr lang="en-US" sz="1400" b="1" dirty="0">
              <a:sym typeface="+mn-e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Further Steps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sz="2000" dirty="0"/>
              <a:t>Unstructured data will be utilized for</a:t>
            </a:r>
            <a:r>
              <a:rPr lang="en-US" sz="2000" dirty="0"/>
              <a:t> topic mining to find out </a:t>
            </a:r>
            <a:endParaRPr lang="en-US" sz="2000" dirty="0"/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Most Searched Course</a:t>
            </a:r>
            <a:endParaRPr lang="en-US" sz="2000" dirty="0"/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Most Discussed Topics</a:t>
            </a:r>
            <a:endParaRPr lang="en-US" sz="2000" dirty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Recommendations based on </a:t>
            </a:r>
            <a:r>
              <a:rPr lang="en-IN" sz="2000" dirty="0"/>
              <a:t>exploratory data analysis </a:t>
            </a:r>
            <a:endParaRPr lang="en-US" sz="20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/>
          <p:cNvSpPr/>
          <p:nvPr/>
        </p:nvSpPr>
        <p:spPr>
          <a:xfrm rot="5400000">
            <a:off x="5000879" y="133586"/>
            <a:ext cx="2200292" cy="4400584"/>
          </a:xfrm>
          <a:custGeom>
            <a:avLst/>
            <a:gdLst>
              <a:gd name="connsiteX0" fmla="*/ 1727479 w 1727479"/>
              <a:gd name="connsiteY0" fmla="*/ 0 h 3454958"/>
              <a:gd name="connsiteX1" fmla="*/ 1727479 w 1727479"/>
              <a:gd name="connsiteY1" fmla="*/ 3454958 h 3454958"/>
              <a:gd name="connsiteX2" fmla="*/ 0 w 1727479"/>
              <a:gd name="connsiteY2" fmla="*/ 1727479 h 3454958"/>
              <a:gd name="connsiteX3" fmla="*/ 1727479 w 1727479"/>
              <a:gd name="connsiteY3" fmla="*/ 0 h 345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7479" h="3454958">
                <a:moveTo>
                  <a:pt x="1727479" y="0"/>
                </a:moveTo>
                <a:lnTo>
                  <a:pt x="1727479" y="3454958"/>
                </a:lnTo>
                <a:cubicBezTo>
                  <a:pt x="773419" y="3454958"/>
                  <a:pt x="0" y="2681539"/>
                  <a:pt x="0" y="1727479"/>
                </a:cubicBezTo>
                <a:cubicBezTo>
                  <a:pt x="0" y="773419"/>
                  <a:pt x="773419" y="0"/>
                  <a:pt x="172747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Freeform: Shape 4"/>
          <p:cNvSpPr/>
          <p:nvPr/>
        </p:nvSpPr>
        <p:spPr>
          <a:xfrm rot="5400000">
            <a:off x="5000879" y="2323831"/>
            <a:ext cx="2200292" cy="4400584"/>
          </a:xfrm>
          <a:custGeom>
            <a:avLst/>
            <a:gdLst>
              <a:gd name="connsiteX0" fmla="*/ 0 w 1727479"/>
              <a:gd name="connsiteY0" fmla="*/ 0 h 3454958"/>
              <a:gd name="connsiteX1" fmla="*/ 1727479 w 1727479"/>
              <a:gd name="connsiteY1" fmla="*/ 1727479 h 3454958"/>
              <a:gd name="connsiteX2" fmla="*/ 0 w 1727479"/>
              <a:gd name="connsiteY2" fmla="*/ 3454958 h 3454958"/>
              <a:gd name="connsiteX3" fmla="*/ 0 w 1727479"/>
              <a:gd name="connsiteY3" fmla="*/ 0 h 345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7479" h="3454958">
                <a:moveTo>
                  <a:pt x="0" y="0"/>
                </a:moveTo>
                <a:cubicBezTo>
                  <a:pt x="954060" y="0"/>
                  <a:pt x="1727479" y="773419"/>
                  <a:pt x="1727479" y="1727479"/>
                </a:cubicBezTo>
                <a:cubicBezTo>
                  <a:pt x="1727479" y="2681539"/>
                  <a:pt x="954060" y="3454958"/>
                  <a:pt x="0" y="345495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4473009" y="1849551"/>
            <a:ext cx="319573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100">
                <a:solidFill>
                  <a:schemeClr val="accent4"/>
                </a:solidFill>
                <a:latin typeface="Arial Black" panose="020B0A04020102020204" pitchFamily="34" charset="0"/>
              </a:defRPr>
            </a:lvl1pPr>
          </a:lstStyle>
          <a:p>
            <a:pPr algn="ctr"/>
            <a:r>
              <a:rPr lang="en-IN" dirty="0">
                <a:solidFill>
                  <a:schemeClr val="bg1"/>
                </a:solidFill>
              </a:rPr>
              <a:t>THANK YOU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94255" y="3527509"/>
            <a:ext cx="2753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223F75"/>
                </a:solidFill>
              </a:rPr>
              <a:t>www.companyname.com</a:t>
            </a:r>
            <a:endParaRPr lang="en-IN" sz="1600" b="1" dirty="0">
              <a:solidFill>
                <a:srgbClr val="223F75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 Parsing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Before Data Parsing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697844" y="2612052"/>
            <a:ext cx="3499003" cy="2849033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013293" y="2621014"/>
            <a:ext cx="3093520" cy="2849033"/>
          </a:xfrm>
          <a:prstGeom prst="rect">
            <a:avLst/>
          </a:prstGeom>
        </p:spPr>
      </p:pic>
      <p:sp>
        <p:nvSpPr>
          <p:cNvPr id="15" name="Arrow: Right 14"/>
          <p:cNvSpPr/>
          <p:nvPr/>
        </p:nvSpPr>
        <p:spPr>
          <a:xfrm>
            <a:off x="5326622" y="3712464"/>
            <a:ext cx="1556896" cy="740664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200"/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516198" y="1811832"/>
            <a:ext cx="3850640" cy="579120"/>
          </a:xfrm>
          <a:prstGeom prst="roundRect">
            <a:avLst/>
          </a:prstGeom>
          <a:solidFill>
            <a:srgbClr val="1CB9F2"/>
          </a:solidFill>
          <a:ln w="12700" cap="flat" cmpd="sng" algn="ctr">
            <a:solidFill>
              <a:srgbClr val="1CB9F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ctr"/>
            <a:r>
              <a:rPr lang="en-US" kern="0" dirty="0">
                <a:solidFill>
                  <a:prstClr val="white"/>
                </a:solidFill>
                <a:cs typeface="Arial" panose="020B0604020202020204" pitchFamily="34" charset="0"/>
              </a:rPr>
              <a:t>Data Set (91 text files)</a:t>
            </a:r>
            <a:endParaRPr lang="en-US" kern="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634733" y="1811832"/>
            <a:ext cx="3850640" cy="579120"/>
          </a:xfrm>
          <a:prstGeom prst="roundRect">
            <a:avLst/>
          </a:prstGeom>
          <a:solidFill>
            <a:srgbClr val="1CB9F2"/>
          </a:solidFill>
          <a:ln w="12700" cap="flat" cmpd="sng" algn="ctr">
            <a:solidFill>
              <a:srgbClr val="1CB9F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ctr"/>
            <a:r>
              <a:rPr lang="en-US" kern="0" dirty="0">
                <a:solidFill>
                  <a:prstClr val="white"/>
                </a:solidFill>
                <a:cs typeface="Arial" panose="020B0604020202020204" pitchFamily="34" charset="0"/>
              </a:rPr>
              <a:t>Data Content (each file content)</a:t>
            </a:r>
            <a:endParaRPr lang="en-US" kern="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78050" y="5852160"/>
            <a:ext cx="11828022" cy="868680"/>
          </a:xfrm>
          <a:prstGeom prst="roundRect">
            <a:avLst/>
          </a:prstGeom>
          <a:gradFill rotWithShape="1">
            <a:gsLst>
              <a:gs pos="0">
                <a:srgbClr val="BFBFBF">
                  <a:lumMod val="110000"/>
                  <a:satMod val="105000"/>
                  <a:tint val="67000"/>
                </a:srgbClr>
              </a:gs>
              <a:gs pos="50000">
                <a:srgbClr val="BFBFBF">
                  <a:lumMod val="105000"/>
                  <a:satMod val="103000"/>
                  <a:tint val="73000"/>
                </a:srgbClr>
              </a:gs>
              <a:gs pos="100000">
                <a:srgbClr val="BFBFBF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BFBFB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381000" indent="-381000" defTabSz="1219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prstClr val="black"/>
                </a:solidFill>
              </a:rPr>
              <a:t>There are all out </a:t>
            </a:r>
            <a:r>
              <a:rPr lang="en-US" sz="1400" b="1" dirty="0">
                <a:solidFill>
                  <a:prstClr val="black"/>
                </a:solidFill>
              </a:rPr>
              <a:t>91 .txt document </a:t>
            </a:r>
            <a:r>
              <a:rPr lang="en-US" sz="1400" dirty="0">
                <a:solidFill>
                  <a:prstClr val="black"/>
                </a:solidFill>
              </a:rPr>
              <a:t>each record contain every day customer data and their conversation among visitor and </a:t>
            </a:r>
            <a:r>
              <a:rPr lang="en-US" sz="1400" dirty="0" err="1">
                <a:solidFill>
                  <a:prstClr val="black"/>
                </a:solidFill>
              </a:rPr>
              <a:t>ExcelR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>
                <a:solidFill>
                  <a:prstClr val="black"/>
                </a:solidFill>
              </a:rPr>
              <a:t>Chatbot</a:t>
            </a:r>
            <a:endParaRPr lang="en-US" sz="1400" dirty="0">
              <a:solidFill>
                <a:prstClr val="black"/>
              </a:solidFill>
            </a:endParaRPr>
          </a:p>
          <a:p>
            <a:pPr marL="381000" indent="-381000" defTabSz="1219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prstClr val="black"/>
                </a:solidFill>
              </a:rPr>
              <a:t>Since the information is in semi-structured format, we have to parsed the information for extracting all the significant bits of knowledge</a:t>
            </a:r>
            <a:endParaRPr lang="en-US" sz="1400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After Data Parsing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9899" y="2305731"/>
          <a:ext cx="12002613" cy="19440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14659"/>
                <a:gridCol w="1714659"/>
                <a:gridCol w="1714659"/>
                <a:gridCol w="1714659"/>
                <a:gridCol w="1714659"/>
                <a:gridCol w="1714659"/>
                <a:gridCol w="1714659"/>
              </a:tblGrid>
              <a:tr h="3240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Timestamp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Unread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Visitor ID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Visitor Name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Visitor Email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Visitor Notes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IP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 2019-10-05T23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FALSE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 591061.uEiWsUtI89Aqxd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Visitor 96514674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157.48.92.207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 2019-10-05T23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FALSE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591061.uciadQYxuoSOeO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Visitor 22640782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66.102.8.198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 2019-10-05T23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FALSE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591061.uciadQEeGT0Ukz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Visitor 2487023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202.187.41.83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 2019-10-05T23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FALSE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591061.uciadPhvt7PWns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Visitor 46315534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 113.210.67.4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 2019-10-05T23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FALSE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 591061.uciadOX4ZEKcw2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 Visitor 16365081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 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 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 66.102.8.203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79899" y="4403075"/>
          <a:ext cx="12002613" cy="22061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34667"/>
                <a:gridCol w="1341120"/>
                <a:gridCol w="1473200"/>
                <a:gridCol w="1544320"/>
                <a:gridCol w="4683760"/>
                <a:gridCol w="955040"/>
                <a:gridCol w="870506"/>
              </a:tblGrid>
              <a:tr h="3240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Country Code</a:t>
                      </a:r>
                      <a:endParaRPr lang="en-IN" sz="14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Country Name</a:t>
                      </a:r>
                      <a:endParaRPr lang="en-IN" sz="14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Region</a:t>
                      </a:r>
                      <a:endParaRPr lang="en-IN" sz="14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City</a:t>
                      </a:r>
                      <a:endParaRPr lang="en-IN" sz="14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Agent</a:t>
                      </a:r>
                      <a:endParaRPr lang="en-IN" sz="14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Platform</a:t>
                      </a:r>
                      <a:endParaRPr lang="en-IN" sz="14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Browser</a:t>
                      </a:r>
                      <a:endParaRPr lang="en-IN" sz="1400" b="1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India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Telangana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Hyderabad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Mozilla/5.0 (Linux; Android 8.1.0; Redmi Note 6 Pro) </a:t>
                      </a:r>
                      <a:r>
                        <a:rPr lang="en-IN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AppleWebKit</a:t>
                      </a: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/537.36 (KHTML, like Gecko) Chrome/75.0.3770.143 Mobile Safari/537.36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Android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Chrome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US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United States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Mozilla/5.0 (X11; Linux x86_64) </a:t>
                      </a:r>
                      <a:r>
                        <a:rPr lang="en-IN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AppleWebKit</a:t>
                      </a: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/537.36 (KHTML, like Gecko; Google Page Speed Insights) Chrome/41.0.2272.118 Safari/537.36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Linux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Chrome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MY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Malaysia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Kuala Lumpur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Kuala Lumpur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Mozilla/5.0 (Windows NT 10.0; Win64; x64) </a:t>
                      </a:r>
                      <a:r>
                        <a:rPr lang="en-IN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AppleWebKit</a:t>
                      </a: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/537.36 (KHTML, like Gecko) Chrome/77.0.3865.90 Safari/537.36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Windows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Chrome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MY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Malaysia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Kuala Lumpur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Kuala Lumpur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Mozilla/5.0 (Linux; Android 6.0.1; SAMSUNG SM-N910C Build/MMB29K) </a:t>
                      </a:r>
                      <a:r>
                        <a:rPr lang="en-IN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AppleWebKit</a:t>
                      </a: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/537.36 (KHTML, like Gecko) </a:t>
                      </a:r>
                      <a:r>
                        <a:rPr lang="en-IN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SamsungBrowser</a:t>
                      </a: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/9.2 Chrome/67.0.3396.87 Mobile Safari/537.36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Android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Chrome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US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United States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Mozilla/5.0 (X11; Linux x86_64) </a:t>
                      </a:r>
                      <a:r>
                        <a:rPr lang="en-IN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AppleWebKit</a:t>
                      </a: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/537.36 (KHTML, like Gecko; Google Page Speed Insights) Chrome/41.0.2272.118 Safari/537.36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Linux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Chrome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79899" y="1581359"/>
            <a:ext cx="3850640" cy="579120"/>
          </a:xfrm>
          <a:prstGeom prst="roundRect">
            <a:avLst/>
          </a:prstGeom>
          <a:solidFill>
            <a:srgbClr val="1CB9F2"/>
          </a:solidFill>
          <a:ln w="12700" cap="flat" cmpd="sng" algn="ctr">
            <a:solidFill>
              <a:srgbClr val="1CB9F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ctr"/>
            <a:r>
              <a:rPr lang="en-US" kern="0" dirty="0">
                <a:solidFill>
                  <a:prstClr val="white"/>
                </a:solidFill>
                <a:cs typeface="Arial" panose="020B0604020202020204" pitchFamily="34" charset="0"/>
              </a:rPr>
              <a:t>Structured Data (Sample)</a:t>
            </a:r>
            <a:endParaRPr lang="en-US" kern="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155886" y="1581359"/>
            <a:ext cx="3850640" cy="579120"/>
          </a:xfrm>
          <a:prstGeom prst="roundRect">
            <a:avLst/>
          </a:prstGeom>
          <a:gradFill rotWithShape="1">
            <a:gsLst>
              <a:gs pos="0">
                <a:srgbClr val="BFBFBF">
                  <a:lumMod val="110000"/>
                  <a:satMod val="105000"/>
                  <a:tint val="67000"/>
                </a:srgbClr>
              </a:gs>
              <a:gs pos="50000">
                <a:srgbClr val="BFBFBF">
                  <a:lumMod val="105000"/>
                  <a:satMod val="103000"/>
                  <a:tint val="73000"/>
                </a:srgbClr>
              </a:gs>
              <a:gs pos="100000">
                <a:srgbClr val="BFBFBF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BFBFB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381000" indent="-381000" defTabSz="1219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prstClr val="black"/>
                </a:solidFill>
              </a:rPr>
              <a:t>14 Variables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3" name="Isosceles Triangle 2"/>
          <p:cNvSpPr/>
          <p:nvPr/>
        </p:nvSpPr>
        <p:spPr>
          <a:xfrm rot="5400000">
            <a:off x="3753652" y="1792876"/>
            <a:ext cx="579121" cy="156087"/>
          </a:xfrm>
          <a:prstGeom prst="triangl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Isosceles Triangle 9"/>
          <p:cNvSpPr/>
          <p:nvPr/>
        </p:nvSpPr>
        <p:spPr>
          <a:xfrm rot="5400000">
            <a:off x="7829639" y="1792876"/>
            <a:ext cx="579121" cy="156087"/>
          </a:xfrm>
          <a:prstGeom prst="triangl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ounded Rectangle 6"/>
          <p:cNvSpPr/>
          <p:nvPr/>
        </p:nvSpPr>
        <p:spPr>
          <a:xfrm>
            <a:off x="8231873" y="1573267"/>
            <a:ext cx="3850640" cy="579120"/>
          </a:xfrm>
          <a:prstGeom prst="roundRect">
            <a:avLst/>
          </a:prstGeom>
          <a:gradFill rotWithShape="1">
            <a:gsLst>
              <a:gs pos="0">
                <a:srgbClr val="BFBFBF">
                  <a:lumMod val="110000"/>
                  <a:satMod val="105000"/>
                  <a:tint val="67000"/>
                </a:srgbClr>
              </a:gs>
              <a:gs pos="50000">
                <a:srgbClr val="BFBFBF">
                  <a:lumMod val="105000"/>
                  <a:satMod val="103000"/>
                  <a:tint val="73000"/>
                </a:srgbClr>
              </a:gs>
              <a:gs pos="100000">
                <a:srgbClr val="BFBFBF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BFBFB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381000" indent="-381000" defTabSz="1219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prstClr val="black"/>
                </a:solidFill>
              </a:rPr>
              <a:t>127825 Observation</a:t>
            </a:r>
            <a:endParaRPr lang="en-US" sz="1400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Continued…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77744" y="2276856"/>
          <a:ext cx="11955760" cy="3768343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11955760"/>
              </a:tblGrid>
              <a:tr h="31414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(</a:t>
                      </a:r>
                      <a:r>
                        <a:rPr lang="en-US" sz="1100" b="1" u="none" strike="noStrike" dirty="0">
                          <a:effectLst/>
                        </a:rPr>
                        <a:t>2019-10-05 23:59:46) </a:t>
                      </a:r>
                      <a:r>
                        <a:rPr lang="en-US" sz="1100" b="1" u="none" strike="noStrike" dirty="0" err="1">
                          <a:effectLst/>
                        </a:rPr>
                        <a:t>Mounica</a:t>
                      </a:r>
                      <a:r>
                        <a:rPr lang="en-US" sz="1100" b="1" u="none" strike="noStrike" dirty="0">
                          <a:effectLst/>
                        </a:rPr>
                        <a:t> Patel: </a:t>
                      </a:r>
                      <a:r>
                        <a:rPr lang="en-US" sz="1100" u="none" strike="noStrike" dirty="0">
                          <a:effectLst/>
                        </a:rPr>
                        <a:t>Thank you for connecting with </a:t>
                      </a:r>
                      <a:r>
                        <a:rPr lang="en-US" sz="1100" u="none" strike="noStrike" dirty="0" err="1">
                          <a:effectLst/>
                        </a:rPr>
                        <a:t>ExcelR</a:t>
                      </a:r>
                      <a:r>
                        <a:rPr lang="en-US" sz="1100" u="none" strike="noStrike" dirty="0">
                          <a:effectLst/>
                        </a:rPr>
                        <a:t>! We </a:t>
                      </a:r>
                      <a:r>
                        <a:rPr lang="en-US" sz="1100" u="none" strike="noStrike" dirty="0" err="1">
                          <a:effectLst/>
                        </a:rPr>
                        <a:t>donâ</a:t>
                      </a:r>
                      <a:r>
                        <a:rPr lang="en-US" sz="1100" u="none" strike="noStrike" dirty="0">
                          <a:effectLst/>
                        </a:rPr>
                        <a:t>€™t just train, we transform by making a POSITIVE impact on your CAREER!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" marR="774" marT="774" marB="0" anchor="ctr">
                    <a:noFill/>
                  </a:tcPr>
                </a:tc>
              </a:tr>
              <a:tr h="62685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(2019-10-05 23:59:50) </a:t>
                      </a:r>
                      <a:r>
                        <a:rPr lang="en-US" sz="1100" b="1" u="none" strike="noStrike" dirty="0" err="1">
                          <a:effectLst/>
                        </a:rPr>
                        <a:t>Mounica</a:t>
                      </a:r>
                      <a:r>
                        <a:rPr lang="en-US" sz="1100" b="1" u="none" strike="noStrike" dirty="0">
                          <a:effectLst/>
                        </a:rPr>
                        <a:t> Patel: </a:t>
                      </a:r>
                      <a:r>
                        <a:rPr lang="en-US" sz="1100" u="none" strike="noStrike" dirty="0">
                          <a:effectLst/>
                        </a:rPr>
                        <a:t>I see that you are exploring about PMP Course training. </a:t>
                      </a:r>
                      <a:r>
                        <a:rPr lang="en-US" sz="1100" u="none" strike="noStrike" dirty="0" err="1">
                          <a:effectLst/>
                        </a:rPr>
                        <a:t>ExcelR</a:t>
                      </a:r>
                      <a:r>
                        <a:rPr lang="en-US" sz="1100" u="none" strike="noStrike" dirty="0">
                          <a:effectLst/>
                        </a:rPr>
                        <a:t> is a globally accredited institute to deliver PMP training, from PMI (PMI REP ID : 4635). Faculty is our forte. Top Notch </a:t>
                      </a:r>
                      <a:r>
                        <a:rPr lang="en-US" sz="1100" u="none" strike="noStrike" dirty="0" err="1">
                          <a:effectLst/>
                        </a:rPr>
                        <a:t>facutly</a:t>
                      </a:r>
                      <a:r>
                        <a:rPr lang="en-US" sz="1100" u="none" strike="noStrike" dirty="0">
                          <a:effectLst/>
                        </a:rPr>
                        <a:t> with over 20 years experience. Crack PMP at first attempt with our PMP PREP Plan ! We hold an record of 96.3% PMP </a:t>
                      </a:r>
                      <a:r>
                        <a:rPr lang="en-US" sz="1100" u="none" strike="noStrike" dirty="0" err="1">
                          <a:effectLst/>
                        </a:rPr>
                        <a:t>passrate</a:t>
                      </a:r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" marR="774" marT="774" marB="0" anchor="ctr">
                    <a:noFill/>
                  </a:tcPr>
                </a:tc>
              </a:tr>
              <a:tr h="31414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35 PDUs, Life Time E-Learning Access, WhatsApp Support ,AND with this you will Get free MSPROJECT &amp; PRIMAVERA E-learning Videos. 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" marR="774" marT="774" marB="0" anchor="ctr">
                    <a:noFill/>
                  </a:tcPr>
                </a:tc>
              </a:tr>
              <a:tr h="31414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Exclusive October Month Offer :-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" marR="774" marT="774" marB="0" anchor="ctr">
                    <a:noFill/>
                  </a:tcPr>
                </a:tc>
              </a:tr>
              <a:tr h="31414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Love To Save Money!!! Enroll &amp; GET 10% Special Discount on PMP Course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" marR="774" marT="774" marB="0" anchor="ctr">
                    <a:noFill/>
                  </a:tcPr>
                </a:tc>
              </a:tr>
              <a:tr h="31414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For this we request you to provide us your </a:t>
                      </a:r>
                      <a:r>
                        <a:rPr lang="en-US" sz="1100" u="none" strike="noStrike" dirty="0" err="1">
                          <a:effectLst/>
                        </a:rPr>
                        <a:t>Name,Contact</a:t>
                      </a:r>
                      <a:r>
                        <a:rPr lang="en-US" sz="1100" u="none" strike="noStrike" dirty="0">
                          <a:effectLst/>
                        </a:rPr>
                        <a:t> number, Email id &amp; Location. So, you will get a quick information about the training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" marR="774" marT="774" marB="0" anchor="ctr">
                    <a:noFill/>
                  </a:tcPr>
                </a:tc>
              </a:tr>
              <a:tr h="31414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================================================================================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" marR="774" marT="774" marB="0" anchor="ctr">
                    <a:solidFill>
                      <a:schemeClr val="accent2">
                        <a:alpha val="20000"/>
                      </a:schemeClr>
                    </a:solidFill>
                  </a:tcPr>
                </a:tc>
              </a:tr>
              <a:tr h="31414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(2019-10-05 23:55:37) </a:t>
                      </a:r>
                      <a:r>
                        <a:rPr lang="en-US" sz="1100" b="1" u="none" strike="noStrike" dirty="0" err="1">
                          <a:effectLst/>
                        </a:rPr>
                        <a:t>Mounica</a:t>
                      </a:r>
                      <a:r>
                        <a:rPr lang="en-US" sz="1100" b="1" u="none" strike="noStrike" dirty="0">
                          <a:effectLst/>
                        </a:rPr>
                        <a:t> Patel: </a:t>
                      </a:r>
                      <a:r>
                        <a:rPr lang="en-US" sz="1100" u="none" strike="noStrike" dirty="0">
                          <a:effectLst/>
                        </a:rPr>
                        <a:t>Thank you for connecting with </a:t>
                      </a:r>
                      <a:r>
                        <a:rPr lang="en-US" sz="1100" u="none" strike="noStrike" dirty="0" err="1">
                          <a:effectLst/>
                        </a:rPr>
                        <a:t>ExcelR</a:t>
                      </a:r>
                      <a:r>
                        <a:rPr lang="en-US" sz="1100" u="none" strike="noStrike" dirty="0">
                          <a:effectLst/>
                        </a:rPr>
                        <a:t>! We </a:t>
                      </a:r>
                      <a:r>
                        <a:rPr lang="en-US" sz="1100" u="none" strike="noStrike" dirty="0" err="1">
                          <a:effectLst/>
                        </a:rPr>
                        <a:t>donâ</a:t>
                      </a:r>
                      <a:r>
                        <a:rPr lang="en-US" sz="1100" u="none" strike="noStrike" dirty="0">
                          <a:effectLst/>
                        </a:rPr>
                        <a:t>€™t just train, we transform by making a POSITIVE impact on your CAREER!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" marR="774" marT="774" marB="0" anchor="ctr"/>
                </a:tc>
              </a:tr>
              <a:tr h="31414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================================================================================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" marR="774" marT="774" marB="0" anchor="ctr">
                    <a:solidFill>
                      <a:schemeClr val="accent2">
                        <a:alpha val="20000"/>
                      </a:schemeClr>
                    </a:solidFill>
                  </a:tcPr>
                </a:tc>
              </a:tr>
              <a:tr h="31414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(2019-10-05 23:55:04) </a:t>
                      </a:r>
                      <a:r>
                        <a:rPr lang="en-US" sz="1100" b="1" u="none" strike="noStrike" dirty="0" err="1">
                          <a:effectLst/>
                        </a:rPr>
                        <a:t>Mounica</a:t>
                      </a:r>
                      <a:r>
                        <a:rPr lang="en-US" sz="1100" b="1" u="none" strike="noStrike" dirty="0">
                          <a:effectLst/>
                        </a:rPr>
                        <a:t> Patel: </a:t>
                      </a:r>
                      <a:r>
                        <a:rPr lang="en-US" sz="1100" u="none" strike="noStrike" dirty="0">
                          <a:effectLst/>
                        </a:rPr>
                        <a:t>Thank you for connecting with </a:t>
                      </a:r>
                      <a:r>
                        <a:rPr lang="en-US" sz="1100" u="none" strike="noStrike" dirty="0" err="1">
                          <a:effectLst/>
                        </a:rPr>
                        <a:t>ExcelR</a:t>
                      </a:r>
                      <a:r>
                        <a:rPr lang="en-US" sz="1100" u="none" strike="noStrike" dirty="0">
                          <a:effectLst/>
                        </a:rPr>
                        <a:t>! We </a:t>
                      </a:r>
                      <a:r>
                        <a:rPr lang="en-US" sz="1100" u="none" strike="noStrike" dirty="0" err="1">
                          <a:effectLst/>
                        </a:rPr>
                        <a:t>donâ</a:t>
                      </a:r>
                      <a:r>
                        <a:rPr lang="en-US" sz="1100" u="none" strike="noStrike" dirty="0">
                          <a:effectLst/>
                        </a:rPr>
                        <a:t>€™t just train, we transform by making a POSITIVE impact on your CAREER!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" marR="774" marT="774" marB="0" anchor="ctr"/>
                </a:tc>
              </a:tr>
              <a:tr h="31414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================================================================================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4" marR="774" marT="774" marB="0" anchor="ctr">
                    <a:solidFill>
                      <a:schemeClr val="accent2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77744" y="1598776"/>
            <a:ext cx="3850640" cy="579120"/>
          </a:xfrm>
          <a:prstGeom prst="roundRect">
            <a:avLst/>
          </a:prstGeom>
          <a:solidFill>
            <a:srgbClr val="1CB9F2"/>
          </a:solidFill>
          <a:ln w="12700" cap="flat" cmpd="sng" algn="ctr">
            <a:solidFill>
              <a:srgbClr val="1CB9F2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ctr"/>
            <a:r>
              <a:rPr lang="en-US" kern="0" dirty="0">
                <a:solidFill>
                  <a:prstClr val="white"/>
                </a:solidFill>
                <a:cs typeface="Arial" panose="020B0604020202020204" pitchFamily="34" charset="0"/>
              </a:rPr>
              <a:t>Unstructured Data (Sample)</a:t>
            </a:r>
            <a:endParaRPr lang="en-US" kern="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7743" y="6144158"/>
            <a:ext cx="11983467" cy="576681"/>
          </a:xfrm>
          <a:prstGeom prst="roundRect">
            <a:avLst/>
          </a:prstGeom>
          <a:gradFill rotWithShape="1">
            <a:gsLst>
              <a:gs pos="0">
                <a:srgbClr val="BFBFBF">
                  <a:lumMod val="110000"/>
                  <a:satMod val="105000"/>
                  <a:tint val="67000"/>
                </a:srgbClr>
              </a:gs>
              <a:gs pos="50000">
                <a:srgbClr val="BFBFBF">
                  <a:lumMod val="105000"/>
                  <a:satMod val="103000"/>
                  <a:tint val="73000"/>
                </a:srgbClr>
              </a:gs>
              <a:gs pos="100000">
                <a:srgbClr val="BFBFBF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BFBFB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381000" indent="-381000" defTabSz="1219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prstClr val="black"/>
                </a:solidFill>
              </a:rPr>
              <a:t>This unstructured data conversation among visitor and </a:t>
            </a:r>
            <a:r>
              <a:rPr lang="en-US" sz="1400" dirty="0" err="1">
                <a:solidFill>
                  <a:prstClr val="black"/>
                </a:solidFill>
              </a:rPr>
              <a:t>ExcelR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>
                <a:solidFill>
                  <a:prstClr val="black"/>
                </a:solidFill>
              </a:rPr>
              <a:t>Chatbot</a:t>
            </a:r>
            <a:r>
              <a:rPr lang="en-US" sz="1400" dirty="0">
                <a:solidFill>
                  <a:prstClr val="black"/>
                </a:solidFill>
              </a:rPr>
              <a:t> which can be used for topic mining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155886" y="1581359"/>
            <a:ext cx="3850640" cy="579120"/>
          </a:xfrm>
          <a:prstGeom prst="roundRect">
            <a:avLst/>
          </a:prstGeom>
          <a:gradFill rotWithShape="1">
            <a:gsLst>
              <a:gs pos="0">
                <a:srgbClr val="BFBFBF">
                  <a:lumMod val="110000"/>
                  <a:satMod val="105000"/>
                  <a:tint val="67000"/>
                </a:srgbClr>
              </a:gs>
              <a:gs pos="50000">
                <a:srgbClr val="BFBFBF">
                  <a:lumMod val="105000"/>
                  <a:satMod val="103000"/>
                  <a:tint val="73000"/>
                </a:srgbClr>
              </a:gs>
              <a:gs pos="100000">
                <a:srgbClr val="BFBFBF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BFBFB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381000" indent="-381000" defTabSz="121920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prstClr val="black"/>
                </a:solidFill>
              </a:rPr>
              <a:t>Conversations between Visitors and Bot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8" name="Isosceles Triangle 7"/>
          <p:cNvSpPr/>
          <p:nvPr/>
        </p:nvSpPr>
        <p:spPr>
          <a:xfrm rot="5400000">
            <a:off x="3753652" y="1792876"/>
            <a:ext cx="579121" cy="156087"/>
          </a:xfrm>
          <a:prstGeom prst="triangl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iCorp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CB9F2"/>
      </a:accent1>
      <a:accent2>
        <a:srgbClr val="2DC8FF"/>
      </a:accent2>
      <a:accent3>
        <a:srgbClr val="ED7D31"/>
      </a:accent3>
      <a:accent4>
        <a:srgbClr val="08688A"/>
      </a:accent4>
      <a:accent5>
        <a:srgbClr val="0B88B5"/>
      </a:accent5>
      <a:accent6>
        <a:srgbClr val="BFBFBF"/>
      </a:accent6>
      <a:hlink>
        <a:srgbClr val="ED7D3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400"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16651</Words>
  <Application>WPS Presentation</Application>
  <PresentationFormat>Widescreen</PresentationFormat>
  <Paragraphs>1155</Paragraphs>
  <Slides>54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54</vt:i4>
      </vt:variant>
    </vt:vector>
  </HeadingPairs>
  <TitlesOfParts>
    <vt:vector size="69" baseType="lpstr">
      <vt:lpstr>Arial</vt:lpstr>
      <vt:lpstr>SimSun</vt:lpstr>
      <vt:lpstr>Wingdings</vt:lpstr>
      <vt:lpstr>Arial Black</vt:lpstr>
      <vt:lpstr>Times New Roman</vt:lpstr>
      <vt:lpstr>18thCentury</vt:lpstr>
      <vt:lpstr>Segoe Print</vt:lpstr>
      <vt:lpstr>Calibri</vt:lpstr>
      <vt:lpstr>Calibri</vt:lpstr>
      <vt:lpstr>Microsoft YaHei</vt:lpstr>
      <vt:lpstr>Arial Unicode MS</vt:lpstr>
      <vt:lpstr>Calibri Light</vt:lpstr>
      <vt:lpstr>Calibri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Data  Parsing</vt:lpstr>
      <vt:lpstr>Before Data Parsing</vt:lpstr>
      <vt:lpstr>After Data Parsing</vt:lpstr>
      <vt:lpstr>Continued…</vt:lpstr>
      <vt:lpstr>Exploratory Data Analysis-  Structured Data</vt:lpstr>
      <vt:lpstr>Global Visitors of ExcelR Solutions (Heat Map)</vt:lpstr>
      <vt:lpstr>Global ExcelR Conversational AI Analysis</vt:lpstr>
      <vt:lpstr>PowerPoint 演示文稿</vt:lpstr>
      <vt:lpstr>Continued…</vt:lpstr>
      <vt:lpstr>Platform </vt:lpstr>
      <vt:lpstr>Browser </vt:lpstr>
      <vt:lpstr>Visitors Email </vt:lpstr>
      <vt:lpstr>India ExcelR Conversational AI Analysis</vt:lpstr>
      <vt:lpstr>India Visitors of ExcelR Solutions</vt:lpstr>
      <vt:lpstr>Top Cities in India</vt:lpstr>
      <vt:lpstr>PowerPoint 演示文稿</vt:lpstr>
      <vt:lpstr>Continued…</vt:lpstr>
      <vt:lpstr>Platform </vt:lpstr>
      <vt:lpstr>Browser </vt:lpstr>
      <vt:lpstr>Rest of World ExcelR Conversational AI Analysis  </vt:lpstr>
      <vt:lpstr>Rest of World ExcelR Conversational AI Analysis</vt:lpstr>
      <vt:lpstr>				Visitor's From Rest of World</vt:lpstr>
      <vt:lpstr>PowerPoint 演示文稿</vt:lpstr>
      <vt:lpstr>Continued…</vt:lpstr>
      <vt:lpstr>Platform</vt:lpstr>
      <vt:lpstr>Browser</vt:lpstr>
      <vt:lpstr>Topic Modelling On         Unstructured Data</vt:lpstr>
      <vt:lpstr>CLASSIFICATION OF CONVERSATION</vt:lpstr>
      <vt:lpstr>Topic Mining on  Visitor Conversation</vt:lpstr>
      <vt:lpstr>Extraction from Visitors Chat</vt:lpstr>
      <vt:lpstr> Term Document Matrix</vt:lpstr>
      <vt:lpstr>TF - Inverse Document Frequency</vt:lpstr>
      <vt:lpstr>Term Document Matrix Positive Words</vt:lpstr>
      <vt:lpstr>TF-Inverse Document Frequency Positive Words </vt:lpstr>
      <vt:lpstr> Term Document Matrix Negative Words</vt:lpstr>
      <vt:lpstr>TF-Inverse Document Frequency Negative Words </vt:lpstr>
      <vt:lpstr>Bigram Visualization</vt:lpstr>
      <vt:lpstr>Complete Linkage</vt:lpstr>
      <vt:lpstr>BOT CONVERSATION</vt:lpstr>
      <vt:lpstr> Term Document Matrix</vt:lpstr>
      <vt:lpstr>TF-Inverse Document Frequency</vt:lpstr>
      <vt:lpstr>Term Document Matrix Positive Words</vt:lpstr>
      <vt:lpstr>TF-Inverse Document Frequency Positive Words </vt:lpstr>
      <vt:lpstr>Term Document Matrix Negative Words</vt:lpstr>
      <vt:lpstr>TF-Inverse Document Frequency Negative Words </vt:lpstr>
      <vt:lpstr>Bigram Visualization</vt:lpstr>
      <vt:lpstr>PowerPoint 演示文稿</vt:lpstr>
      <vt:lpstr>Further Steps</vt:lpstr>
      <vt:lpstr>PowerPoint 演示文稿</vt:lpstr>
    </vt:vector>
  </TitlesOfParts>
  <Company>K-sharp Strategy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Core Solutions</dc:title>
  <dc:creator>The Marcom Shop</dc:creator>
  <dc:description>www.themarcomshop.com</dc:description>
  <cp:lastModifiedBy>Chetan Yewale</cp:lastModifiedBy>
  <cp:revision>169</cp:revision>
  <dcterms:created xsi:type="dcterms:W3CDTF">2018-09-01T07:07:00Z</dcterms:created>
  <dcterms:modified xsi:type="dcterms:W3CDTF">2020-09-18T13:38:08Z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1033-11.2.0.9635</vt:lpwstr>
  </property>
</Properties>
</file>